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256" r:id="rId2"/>
    <p:sldId id="257" r:id="rId3"/>
    <p:sldId id="282" r:id="rId4"/>
    <p:sldId id="258" r:id="rId5"/>
    <p:sldId id="259" r:id="rId6"/>
    <p:sldId id="277" r:id="rId7"/>
    <p:sldId id="286" r:id="rId8"/>
    <p:sldId id="276" r:id="rId9"/>
    <p:sldId id="278" r:id="rId10"/>
    <p:sldId id="279" r:id="rId11"/>
    <p:sldId id="264" r:id="rId12"/>
    <p:sldId id="269" r:id="rId13"/>
    <p:sldId id="290" r:id="rId14"/>
    <p:sldId id="291" r:id="rId15"/>
    <p:sldId id="293" r:id="rId16"/>
    <p:sldId id="295" r:id="rId17"/>
    <p:sldId id="288" r:id="rId18"/>
    <p:sldId id="292" r:id="rId19"/>
    <p:sldId id="275" r:id="rId20"/>
    <p:sldId id="265" r:id="rId21"/>
    <p:sldId id="267" r:id="rId22"/>
    <p:sldId id="268" r:id="rId23"/>
    <p:sldId id="283" r:id="rId24"/>
    <p:sldId id="261" r:id="rId25"/>
    <p:sldId id="287" r:id="rId26"/>
    <p:sldId id="273" r:id="rId27"/>
    <p:sldId id="281" r:id="rId28"/>
    <p:sldId id="274" r:id="rId29"/>
    <p:sldId id="270" r:id="rId30"/>
    <p:sldId id="272" r:id="rId31"/>
    <p:sldId id="296" r:id="rId32"/>
    <p:sldId id="266" r:id="rId33"/>
    <p:sldId id="284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4" userDrawn="1">
          <p15:clr>
            <a:srgbClr val="A4A3A4"/>
          </p15:clr>
        </p15:guide>
        <p15:guide id="2" pos="2208" userDrawn="1">
          <p15:clr>
            <a:srgbClr val="A4A3A4"/>
          </p15:clr>
        </p15:guide>
        <p15:guide id="3" orient="horz" pos="19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8"/>
    <p:restoredTop sz="81847"/>
  </p:normalViewPr>
  <p:slideViewPr>
    <p:cSldViewPr snapToGrid="0" snapToObjects="1">
      <p:cViewPr varScale="1">
        <p:scale>
          <a:sx n="77" d="100"/>
          <a:sy n="77" d="100"/>
        </p:scale>
        <p:origin x="1008" y="96"/>
      </p:cViewPr>
      <p:guideLst>
        <p:guide orient="horz" pos="2137"/>
        <p:guide pos="3840"/>
      </p:guideLst>
    </p:cSldViewPr>
  </p:slideViewPr>
  <p:notesTextViewPr>
    <p:cViewPr>
      <p:scale>
        <a:sx n="75" d="100"/>
        <a:sy n="75" d="100"/>
      </p:scale>
      <p:origin x="0" y="-90"/>
    </p:cViewPr>
  </p:notesTextViewPr>
  <p:notesViewPr>
    <p:cSldViewPr snapToGrid="0" snapToObjects="1">
      <p:cViewPr>
        <p:scale>
          <a:sx n="133" d="100"/>
          <a:sy n="133" d="100"/>
        </p:scale>
        <p:origin x="976" y="-1264"/>
      </p:cViewPr>
      <p:guideLst>
        <p:guide orient="horz" pos="374"/>
        <p:guide pos="2208"/>
        <p:guide orient="horz" pos="19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89F032-0180-ED4E-A604-06154A14A1EB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2A6CDD7-E637-B24B-8231-27AC71376CF7}">
      <dgm:prSet phldrT="[Text]"/>
      <dgm:spPr/>
      <dgm:t>
        <a:bodyPr/>
        <a:lstStyle/>
        <a:p>
          <a:r>
            <a:rPr lang="en-US"/>
            <a:t>Laws</a:t>
          </a:r>
        </a:p>
      </dgm:t>
    </dgm:pt>
    <dgm:pt modelId="{A6E4464A-AB09-1D40-9BB4-0D46B0181813}" type="parTrans" cxnId="{0BD88719-BB5C-4D40-AF25-A2C2A2E3DC35}">
      <dgm:prSet/>
      <dgm:spPr/>
      <dgm:t>
        <a:bodyPr/>
        <a:lstStyle/>
        <a:p>
          <a:endParaRPr lang="en-US"/>
        </a:p>
      </dgm:t>
    </dgm:pt>
    <dgm:pt modelId="{3FB305B8-E359-4748-9CA6-4D9FCEDFBF1C}" type="sibTrans" cxnId="{0BD88719-BB5C-4D40-AF25-A2C2A2E3DC35}">
      <dgm:prSet/>
      <dgm:spPr/>
      <dgm:t>
        <a:bodyPr/>
        <a:lstStyle/>
        <a:p>
          <a:endParaRPr lang="en-US"/>
        </a:p>
      </dgm:t>
    </dgm:pt>
    <dgm:pt modelId="{F0FCE210-FCB3-6047-87A4-1DEE6220AFDB}">
      <dgm:prSet phldrT="[Text]"/>
      <dgm:spPr/>
      <dgm:t>
        <a:bodyPr/>
        <a:lstStyle/>
        <a:p>
          <a:r>
            <a:rPr lang="en-US"/>
            <a:t>Rules and Regulations</a:t>
          </a:r>
        </a:p>
      </dgm:t>
    </dgm:pt>
    <dgm:pt modelId="{67F0A8C3-9221-A445-BC4C-FE5F69327FD9}" type="parTrans" cxnId="{055050A9-0539-C948-B5AF-2621D582D675}">
      <dgm:prSet/>
      <dgm:spPr/>
      <dgm:t>
        <a:bodyPr/>
        <a:lstStyle/>
        <a:p>
          <a:endParaRPr lang="en-US"/>
        </a:p>
      </dgm:t>
    </dgm:pt>
    <dgm:pt modelId="{ED3F6499-D009-6347-81B7-854121234043}" type="sibTrans" cxnId="{055050A9-0539-C948-B5AF-2621D582D675}">
      <dgm:prSet/>
      <dgm:spPr/>
      <dgm:t>
        <a:bodyPr/>
        <a:lstStyle/>
        <a:p>
          <a:endParaRPr lang="en-US"/>
        </a:p>
      </dgm:t>
    </dgm:pt>
    <dgm:pt modelId="{71BA72AD-6B17-114A-B727-0354D877947F}">
      <dgm:prSet/>
      <dgm:spPr/>
      <dgm:t>
        <a:bodyPr/>
        <a:lstStyle/>
        <a:p>
          <a:r>
            <a:rPr lang="en-US"/>
            <a:t>Policies and Standards</a:t>
          </a:r>
        </a:p>
      </dgm:t>
    </dgm:pt>
    <dgm:pt modelId="{056C9B9F-A39D-6443-8A9A-6332378440F6}" type="parTrans" cxnId="{6A1629B1-4713-A541-B9CA-FCBE082EBB48}">
      <dgm:prSet/>
      <dgm:spPr/>
      <dgm:t>
        <a:bodyPr/>
        <a:lstStyle/>
        <a:p>
          <a:endParaRPr lang="en-US"/>
        </a:p>
      </dgm:t>
    </dgm:pt>
    <dgm:pt modelId="{BE9400EC-19BA-4E4B-B90F-4290641F83F1}" type="sibTrans" cxnId="{6A1629B1-4713-A541-B9CA-FCBE082EBB48}">
      <dgm:prSet/>
      <dgm:spPr/>
      <dgm:t>
        <a:bodyPr/>
        <a:lstStyle/>
        <a:p>
          <a:endParaRPr lang="en-US"/>
        </a:p>
      </dgm:t>
    </dgm:pt>
    <dgm:pt modelId="{D33B50B9-76F5-B74E-B6BD-65F79E66611E}">
      <dgm:prSet/>
      <dgm:spPr/>
      <dgm:t>
        <a:bodyPr/>
        <a:lstStyle/>
        <a:p>
          <a:r>
            <a:rPr lang="en-US"/>
            <a:t>Governance</a:t>
          </a:r>
        </a:p>
      </dgm:t>
    </dgm:pt>
    <dgm:pt modelId="{2E824D11-2813-A94F-BB30-9FE35030F56F}" type="parTrans" cxnId="{CDC96E4D-42DC-C94C-B12D-0784C96F1D31}">
      <dgm:prSet/>
      <dgm:spPr/>
      <dgm:t>
        <a:bodyPr/>
        <a:lstStyle/>
        <a:p>
          <a:endParaRPr lang="en-US"/>
        </a:p>
      </dgm:t>
    </dgm:pt>
    <dgm:pt modelId="{96E4257E-0B17-EE49-9E7C-9CEEF1B4F30C}" type="sibTrans" cxnId="{CDC96E4D-42DC-C94C-B12D-0784C96F1D31}">
      <dgm:prSet/>
      <dgm:spPr/>
      <dgm:t>
        <a:bodyPr/>
        <a:lstStyle/>
        <a:p>
          <a:endParaRPr lang="en-US"/>
        </a:p>
      </dgm:t>
    </dgm:pt>
    <dgm:pt modelId="{AA75EFCA-D9C3-4645-8AFE-FAD48E99A128}">
      <dgm:prSet/>
      <dgm:spPr/>
      <dgm:t>
        <a:bodyPr/>
        <a:lstStyle/>
        <a:p>
          <a:r>
            <a:rPr lang="en-US"/>
            <a:t>Transparency</a:t>
          </a:r>
        </a:p>
      </dgm:t>
    </dgm:pt>
    <dgm:pt modelId="{B8A70B86-4FCA-954B-B51F-8A337186DD13}" type="parTrans" cxnId="{9D7E950F-02DA-3842-861B-70C5D73002E7}">
      <dgm:prSet/>
      <dgm:spPr/>
      <dgm:t>
        <a:bodyPr/>
        <a:lstStyle/>
        <a:p>
          <a:endParaRPr lang="en-US"/>
        </a:p>
      </dgm:t>
    </dgm:pt>
    <dgm:pt modelId="{2A0B8961-C5CC-D94A-B08E-8005C5EBA135}" type="sibTrans" cxnId="{9D7E950F-02DA-3842-861B-70C5D73002E7}">
      <dgm:prSet/>
      <dgm:spPr/>
      <dgm:t>
        <a:bodyPr/>
        <a:lstStyle/>
        <a:p>
          <a:endParaRPr lang="en-US"/>
        </a:p>
      </dgm:t>
    </dgm:pt>
    <dgm:pt modelId="{275106BC-CB65-3542-9302-9D39F2BBE34F}">
      <dgm:prSet phldrT="[Text]"/>
      <dgm:spPr/>
      <dgm:t>
        <a:bodyPr/>
        <a:lstStyle/>
        <a:p>
          <a:r>
            <a:rPr lang="en-US"/>
            <a:t>Requirements</a:t>
          </a:r>
        </a:p>
      </dgm:t>
    </dgm:pt>
    <dgm:pt modelId="{821139A1-B210-E145-ADFD-0ABED00E7568}" type="parTrans" cxnId="{533D9554-73FC-1948-AAEC-E64FFE9DBD36}">
      <dgm:prSet/>
      <dgm:spPr/>
      <dgm:t>
        <a:bodyPr/>
        <a:lstStyle/>
        <a:p>
          <a:endParaRPr lang="en-US"/>
        </a:p>
      </dgm:t>
    </dgm:pt>
    <dgm:pt modelId="{CE800947-3F64-5440-AE38-CF8C9DCFAC6A}" type="sibTrans" cxnId="{533D9554-73FC-1948-AAEC-E64FFE9DBD36}">
      <dgm:prSet/>
      <dgm:spPr/>
      <dgm:t>
        <a:bodyPr/>
        <a:lstStyle/>
        <a:p>
          <a:endParaRPr lang="en-US"/>
        </a:p>
      </dgm:t>
    </dgm:pt>
    <dgm:pt modelId="{3502FBCA-EA0A-5E48-9228-9B79F3453DDC}" type="pres">
      <dgm:prSet presAssocID="{A389F032-0180-ED4E-A604-06154A14A1EB}" presName="compositeShape" presStyleCnt="0">
        <dgm:presLayoutVars>
          <dgm:chMax val="7"/>
          <dgm:dir/>
          <dgm:resizeHandles val="exact"/>
        </dgm:presLayoutVars>
      </dgm:prSet>
      <dgm:spPr/>
    </dgm:pt>
    <dgm:pt modelId="{439DEA1E-9921-BF44-A8D9-073503683265}" type="pres">
      <dgm:prSet presAssocID="{92A6CDD7-E637-B24B-8231-27AC71376CF7}" presName="circ1" presStyleLbl="vennNode1" presStyleIdx="0" presStyleCnt="6"/>
      <dgm:spPr/>
    </dgm:pt>
    <dgm:pt modelId="{90F6B9FF-9D68-7F4F-9154-D39BD996AE7F}" type="pres">
      <dgm:prSet presAssocID="{92A6CDD7-E637-B24B-8231-27AC71376CF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EC42C-3832-B647-ACD5-AFD15E4C76E4}" type="pres">
      <dgm:prSet presAssocID="{F0FCE210-FCB3-6047-87A4-1DEE6220AFDB}" presName="circ2" presStyleLbl="vennNode1" presStyleIdx="1" presStyleCnt="6"/>
      <dgm:spPr/>
    </dgm:pt>
    <dgm:pt modelId="{E2053D26-9C42-5E4F-B797-D375F05AB04F}" type="pres">
      <dgm:prSet presAssocID="{F0FCE210-FCB3-6047-87A4-1DEE6220AFD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76367-1389-7B44-8961-C6FFCB424963}" type="pres">
      <dgm:prSet presAssocID="{275106BC-CB65-3542-9302-9D39F2BBE34F}" presName="circ3" presStyleLbl="vennNode1" presStyleIdx="2" presStyleCnt="6"/>
      <dgm:spPr/>
    </dgm:pt>
    <dgm:pt modelId="{09CE1BAB-3D27-BA46-909A-91B91254ABD7}" type="pres">
      <dgm:prSet presAssocID="{275106BC-CB65-3542-9302-9D39F2BBE34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D080B-C787-154D-A571-23C4C3E1CABC}" type="pres">
      <dgm:prSet presAssocID="{71BA72AD-6B17-114A-B727-0354D877947F}" presName="circ4" presStyleLbl="vennNode1" presStyleIdx="3" presStyleCnt="6"/>
      <dgm:spPr/>
    </dgm:pt>
    <dgm:pt modelId="{99ACD833-3759-1545-85E5-4EB4B2795A35}" type="pres">
      <dgm:prSet presAssocID="{71BA72AD-6B17-114A-B727-0354D877947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3DEB6-15B0-A248-92DC-D4E7CDBC588F}" type="pres">
      <dgm:prSet presAssocID="{D33B50B9-76F5-B74E-B6BD-65F79E66611E}" presName="circ5" presStyleLbl="vennNode1" presStyleIdx="4" presStyleCnt="6"/>
      <dgm:spPr/>
    </dgm:pt>
    <dgm:pt modelId="{47C6B0D6-FDD9-794F-9183-649EF0A5F458}" type="pres">
      <dgm:prSet presAssocID="{D33B50B9-76F5-B74E-B6BD-65F79E66611E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4347-BDC8-6847-BC4D-DCE93DE46051}" type="pres">
      <dgm:prSet presAssocID="{AA75EFCA-D9C3-4645-8AFE-FAD48E99A128}" presName="circ6" presStyleLbl="vennNode1" presStyleIdx="5" presStyleCnt="6"/>
      <dgm:spPr/>
    </dgm:pt>
    <dgm:pt modelId="{5184C92D-0E03-B241-8554-D80E553C7C8D}" type="pres">
      <dgm:prSet presAssocID="{AA75EFCA-D9C3-4645-8AFE-FAD48E99A12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6C0C19-CDD3-C548-A843-F4896C6C926D}" type="presOf" srcId="{AA75EFCA-D9C3-4645-8AFE-FAD48E99A128}" destId="{5184C92D-0E03-B241-8554-D80E553C7C8D}" srcOrd="0" destOrd="0" presId="urn:microsoft.com/office/officeart/2005/8/layout/venn1"/>
    <dgm:cxn modelId="{C18399D6-9363-724C-861D-30C27227DEB1}" type="presOf" srcId="{92A6CDD7-E637-B24B-8231-27AC71376CF7}" destId="{90F6B9FF-9D68-7F4F-9154-D39BD996AE7F}" srcOrd="0" destOrd="0" presId="urn:microsoft.com/office/officeart/2005/8/layout/venn1"/>
    <dgm:cxn modelId="{CDC96E4D-42DC-C94C-B12D-0784C96F1D31}" srcId="{A389F032-0180-ED4E-A604-06154A14A1EB}" destId="{D33B50B9-76F5-B74E-B6BD-65F79E66611E}" srcOrd="4" destOrd="0" parTransId="{2E824D11-2813-A94F-BB30-9FE35030F56F}" sibTransId="{96E4257E-0B17-EE49-9E7C-9CEEF1B4F30C}"/>
    <dgm:cxn modelId="{6E44003B-DFDA-FA44-BA6B-E5179BB179F5}" type="presOf" srcId="{275106BC-CB65-3542-9302-9D39F2BBE34F}" destId="{09CE1BAB-3D27-BA46-909A-91B91254ABD7}" srcOrd="0" destOrd="0" presId="urn:microsoft.com/office/officeart/2005/8/layout/venn1"/>
    <dgm:cxn modelId="{533D9554-73FC-1948-AAEC-E64FFE9DBD36}" srcId="{A389F032-0180-ED4E-A604-06154A14A1EB}" destId="{275106BC-CB65-3542-9302-9D39F2BBE34F}" srcOrd="2" destOrd="0" parTransId="{821139A1-B210-E145-ADFD-0ABED00E7568}" sibTransId="{CE800947-3F64-5440-AE38-CF8C9DCFAC6A}"/>
    <dgm:cxn modelId="{0BD88719-BB5C-4D40-AF25-A2C2A2E3DC35}" srcId="{A389F032-0180-ED4E-A604-06154A14A1EB}" destId="{92A6CDD7-E637-B24B-8231-27AC71376CF7}" srcOrd="0" destOrd="0" parTransId="{A6E4464A-AB09-1D40-9BB4-0D46B0181813}" sibTransId="{3FB305B8-E359-4748-9CA6-4D9FCEDFBF1C}"/>
    <dgm:cxn modelId="{8AE837DC-64A2-DB49-BA9D-8A1ADA2054B5}" type="presOf" srcId="{71BA72AD-6B17-114A-B727-0354D877947F}" destId="{99ACD833-3759-1545-85E5-4EB4B2795A35}" srcOrd="0" destOrd="0" presId="urn:microsoft.com/office/officeart/2005/8/layout/venn1"/>
    <dgm:cxn modelId="{6A1629B1-4713-A541-B9CA-FCBE082EBB48}" srcId="{A389F032-0180-ED4E-A604-06154A14A1EB}" destId="{71BA72AD-6B17-114A-B727-0354D877947F}" srcOrd="3" destOrd="0" parTransId="{056C9B9F-A39D-6443-8A9A-6332378440F6}" sibTransId="{BE9400EC-19BA-4E4B-B90F-4290641F83F1}"/>
    <dgm:cxn modelId="{B0DFF6DC-8AC6-004E-8A21-4F69D1E8B0A0}" type="presOf" srcId="{A389F032-0180-ED4E-A604-06154A14A1EB}" destId="{3502FBCA-EA0A-5E48-9228-9B79F3453DDC}" srcOrd="0" destOrd="0" presId="urn:microsoft.com/office/officeart/2005/8/layout/venn1"/>
    <dgm:cxn modelId="{4A7B8AEA-D2BD-9E47-B15C-77F5B19657C0}" type="presOf" srcId="{F0FCE210-FCB3-6047-87A4-1DEE6220AFDB}" destId="{E2053D26-9C42-5E4F-B797-D375F05AB04F}" srcOrd="0" destOrd="0" presId="urn:microsoft.com/office/officeart/2005/8/layout/venn1"/>
    <dgm:cxn modelId="{055050A9-0539-C948-B5AF-2621D582D675}" srcId="{A389F032-0180-ED4E-A604-06154A14A1EB}" destId="{F0FCE210-FCB3-6047-87A4-1DEE6220AFDB}" srcOrd="1" destOrd="0" parTransId="{67F0A8C3-9221-A445-BC4C-FE5F69327FD9}" sibTransId="{ED3F6499-D009-6347-81B7-854121234043}"/>
    <dgm:cxn modelId="{9D7E950F-02DA-3842-861B-70C5D73002E7}" srcId="{A389F032-0180-ED4E-A604-06154A14A1EB}" destId="{AA75EFCA-D9C3-4645-8AFE-FAD48E99A128}" srcOrd="5" destOrd="0" parTransId="{B8A70B86-4FCA-954B-B51F-8A337186DD13}" sibTransId="{2A0B8961-C5CC-D94A-B08E-8005C5EBA135}"/>
    <dgm:cxn modelId="{D61E957D-AE92-CD45-8519-E44233968609}" type="presOf" srcId="{D33B50B9-76F5-B74E-B6BD-65F79E66611E}" destId="{47C6B0D6-FDD9-794F-9183-649EF0A5F458}" srcOrd="0" destOrd="0" presId="urn:microsoft.com/office/officeart/2005/8/layout/venn1"/>
    <dgm:cxn modelId="{3D3F9AA0-F7E3-124B-91E8-D6C8C9D96CDF}" type="presParOf" srcId="{3502FBCA-EA0A-5E48-9228-9B79F3453DDC}" destId="{439DEA1E-9921-BF44-A8D9-073503683265}" srcOrd="0" destOrd="0" presId="urn:microsoft.com/office/officeart/2005/8/layout/venn1"/>
    <dgm:cxn modelId="{F13E8936-06AC-1B4C-B602-E8000099EB5F}" type="presParOf" srcId="{3502FBCA-EA0A-5E48-9228-9B79F3453DDC}" destId="{90F6B9FF-9D68-7F4F-9154-D39BD996AE7F}" srcOrd="1" destOrd="0" presId="urn:microsoft.com/office/officeart/2005/8/layout/venn1"/>
    <dgm:cxn modelId="{166390C4-19B8-304C-B9BF-D11427A9D948}" type="presParOf" srcId="{3502FBCA-EA0A-5E48-9228-9B79F3453DDC}" destId="{971EC42C-3832-B647-ACD5-AFD15E4C76E4}" srcOrd="2" destOrd="0" presId="urn:microsoft.com/office/officeart/2005/8/layout/venn1"/>
    <dgm:cxn modelId="{9024F04C-9FE9-2A4E-8A06-DAA02489B255}" type="presParOf" srcId="{3502FBCA-EA0A-5E48-9228-9B79F3453DDC}" destId="{E2053D26-9C42-5E4F-B797-D375F05AB04F}" srcOrd="3" destOrd="0" presId="urn:microsoft.com/office/officeart/2005/8/layout/venn1"/>
    <dgm:cxn modelId="{A2ECCA0D-19C8-4442-BB51-CAB649BE4F85}" type="presParOf" srcId="{3502FBCA-EA0A-5E48-9228-9B79F3453DDC}" destId="{22976367-1389-7B44-8961-C6FFCB424963}" srcOrd="4" destOrd="0" presId="urn:microsoft.com/office/officeart/2005/8/layout/venn1"/>
    <dgm:cxn modelId="{677205D7-1FD0-B848-964C-76E02DD2BFBD}" type="presParOf" srcId="{3502FBCA-EA0A-5E48-9228-9B79F3453DDC}" destId="{09CE1BAB-3D27-BA46-909A-91B91254ABD7}" srcOrd="5" destOrd="0" presId="urn:microsoft.com/office/officeart/2005/8/layout/venn1"/>
    <dgm:cxn modelId="{3029D2F3-155E-D949-AD5F-B680792652C7}" type="presParOf" srcId="{3502FBCA-EA0A-5E48-9228-9B79F3453DDC}" destId="{C3AD080B-C787-154D-A571-23C4C3E1CABC}" srcOrd="6" destOrd="0" presId="urn:microsoft.com/office/officeart/2005/8/layout/venn1"/>
    <dgm:cxn modelId="{249824AE-D632-F64A-9586-2914F262E3FF}" type="presParOf" srcId="{3502FBCA-EA0A-5E48-9228-9B79F3453DDC}" destId="{99ACD833-3759-1545-85E5-4EB4B2795A35}" srcOrd="7" destOrd="0" presId="urn:microsoft.com/office/officeart/2005/8/layout/venn1"/>
    <dgm:cxn modelId="{5225B11B-52AD-2F4F-A9E3-CE3C93F16AE6}" type="presParOf" srcId="{3502FBCA-EA0A-5E48-9228-9B79F3453DDC}" destId="{9E33DEB6-15B0-A248-92DC-D4E7CDBC588F}" srcOrd="8" destOrd="0" presId="urn:microsoft.com/office/officeart/2005/8/layout/venn1"/>
    <dgm:cxn modelId="{C04E08EB-4F15-A245-863F-305E4D6E77A4}" type="presParOf" srcId="{3502FBCA-EA0A-5E48-9228-9B79F3453DDC}" destId="{47C6B0D6-FDD9-794F-9183-649EF0A5F458}" srcOrd="9" destOrd="0" presId="urn:microsoft.com/office/officeart/2005/8/layout/venn1"/>
    <dgm:cxn modelId="{2DE9B2E7-012E-724B-A69D-75F8A74119E8}" type="presParOf" srcId="{3502FBCA-EA0A-5E48-9228-9B79F3453DDC}" destId="{98FE4347-BDC8-6847-BC4D-DCE93DE46051}" srcOrd="10" destOrd="0" presId="urn:microsoft.com/office/officeart/2005/8/layout/venn1"/>
    <dgm:cxn modelId="{27BD75C9-01BB-3040-813E-8C7425C01B3B}" type="presParOf" srcId="{3502FBCA-EA0A-5E48-9228-9B79F3453DDC}" destId="{5184C92D-0E03-B241-8554-D80E553C7C8D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603506-1108-0142-B3CD-78D6EDE72ED6}" type="doc">
      <dgm:prSet loTypeId="urn:microsoft.com/office/officeart/2005/8/layout/pList2" loCatId="" qsTypeId="urn:microsoft.com/office/officeart/2005/8/quickstyle/simple4" qsCatId="simple" csTypeId="urn:microsoft.com/office/officeart/2005/8/colors/accent5_2" csCatId="accent5" phldr="1"/>
      <dgm:spPr/>
    </dgm:pt>
    <dgm:pt modelId="{C86D7565-413F-634E-87E6-DCD1936AED2D}">
      <dgm:prSet phldrT="[Text]" custT="1"/>
      <dgm:spPr/>
      <dgm:t>
        <a:bodyPr/>
        <a:lstStyle/>
        <a:p>
          <a:r>
            <a:rPr lang="en-US" sz="1800" b="1"/>
            <a:t>World Wide Web </a:t>
          </a:r>
          <a:br>
            <a:rPr lang="en-US" sz="1800" b="1"/>
          </a:br>
          <a:r>
            <a:rPr lang="en-US" sz="1800" b="1"/>
            <a:t>Consortium (W3C)</a:t>
          </a:r>
        </a:p>
        <a:p>
          <a:endParaRPr lang="en-US" sz="1800"/>
        </a:p>
        <a:p>
          <a:r>
            <a:rPr lang="en-US" sz="1800"/>
            <a:t>(HTML5, CSS, </a:t>
          </a:r>
          <a:br>
            <a:rPr lang="en-US" sz="1800"/>
          </a:br>
          <a:r>
            <a:rPr lang="en-US" sz="1800"/>
            <a:t>SVG, MathML)</a:t>
          </a:r>
        </a:p>
      </dgm:t>
    </dgm:pt>
    <dgm:pt modelId="{C7A51B64-F6DF-D344-863B-F839B3A60B63}" type="parTrans" cxnId="{372E4CEB-2084-C94F-99F4-450DB951453D}">
      <dgm:prSet/>
      <dgm:spPr/>
      <dgm:t>
        <a:bodyPr/>
        <a:lstStyle/>
        <a:p>
          <a:endParaRPr lang="en-US"/>
        </a:p>
      </dgm:t>
    </dgm:pt>
    <dgm:pt modelId="{F5D834B1-836B-9C4F-A62D-0860CEA15A04}" type="sibTrans" cxnId="{372E4CEB-2084-C94F-99F4-450DB951453D}">
      <dgm:prSet/>
      <dgm:spPr/>
      <dgm:t>
        <a:bodyPr/>
        <a:lstStyle/>
        <a:p>
          <a:endParaRPr lang="en-US"/>
        </a:p>
      </dgm:t>
    </dgm:pt>
    <dgm:pt modelId="{97481491-3181-8B42-8E96-78155BEE2594}">
      <dgm:prSet phldrT="[Text]" custT="1"/>
      <dgm:spPr/>
      <dgm:t>
        <a:bodyPr/>
        <a:lstStyle/>
        <a:p>
          <a:r>
            <a:rPr lang="en-US" sz="1800" b="1"/>
            <a:t>Web Accessibility </a:t>
          </a:r>
          <a:br>
            <a:rPr lang="en-US" sz="1800" b="1"/>
          </a:br>
          <a:r>
            <a:rPr lang="en-US" sz="1800" b="1"/>
            <a:t>Initiative (WAI)</a:t>
          </a:r>
        </a:p>
        <a:p>
          <a:r>
            <a:rPr lang="en-US" sz="1800"/>
            <a:t/>
          </a:r>
          <a:br>
            <a:rPr lang="en-US" sz="1800"/>
          </a:br>
          <a:r>
            <a:rPr lang="en-US" sz="1800"/>
            <a:t>(Web content accessibility guidelines (WCAG) + Accessible Rich Internet </a:t>
          </a:r>
          <a:br>
            <a:rPr lang="en-US" sz="1800"/>
          </a:br>
          <a:r>
            <a:rPr lang="en-US" sz="1800"/>
            <a:t>Applications (ARIA))</a:t>
          </a:r>
        </a:p>
      </dgm:t>
    </dgm:pt>
    <dgm:pt modelId="{CF0C3937-A4BB-0D42-BB4D-466EE9564DDB}" type="parTrans" cxnId="{81170AC7-D810-4C47-B3B2-9178D9C09F59}">
      <dgm:prSet/>
      <dgm:spPr/>
      <dgm:t>
        <a:bodyPr/>
        <a:lstStyle/>
        <a:p>
          <a:endParaRPr lang="en-US"/>
        </a:p>
      </dgm:t>
    </dgm:pt>
    <dgm:pt modelId="{F940A6BF-22F1-DE48-9CF6-28E29AEECF03}" type="sibTrans" cxnId="{81170AC7-D810-4C47-B3B2-9178D9C09F59}">
      <dgm:prSet/>
      <dgm:spPr/>
      <dgm:t>
        <a:bodyPr/>
        <a:lstStyle/>
        <a:p>
          <a:endParaRPr lang="en-US"/>
        </a:p>
      </dgm:t>
    </dgm:pt>
    <dgm:pt modelId="{E86D6A3D-1C96-1F41-A1E2-4966F216CC26}">
      <dgm:prSet phldrT="[Text]" custT="1"/>
      <dgm:spPr/>
      <dgm:t>
        <a:bodyPr/>
        <a:lstStyle/>
        <a:p>
          <a:r>
            <a:rPr lang="en-US" sz="1800" b="1" dirty="0"/>
            <a:t>International Digital </a:t>
          </a:r>
          <a:br>
            <a:rPr lang="en-US" sz="1800" b="1" dirty="0"/>
          </a:br>
          <a:r>
            <a:rPr lang="en-US" sz="1800" b="1" dirty="0"/>
            <a:t>Publishing Forum (IDPF)</a:t>
          </a:r>
        </a:p>
        <a:p>
          <a:r>
            <a:rPr lang="en-US" sz="1800" dirty="0"/>
            <a:t/>
          </a:r>
          <a:br>
            <a:rPr lang="en-US" sz="1800" dirty="0"/>
          </a:br>
          <a:r>
            <a:rPr lang="en-US" sz="1800" dirty="0"/>
            <a:t>(</a:t>
          </a:r>
          <a:r>
            <a:rPr lang="en-US" sz="1800" dirty="0" err="1"/>
            <a:t>ePub</a:t>
          </a:r>
          <a:r>
            <a:rPr lang="en-US" sz="1800" dirty="0"/>
            <a:t>)</a:t>
          </a:r>
        </a:p>
      </dgm:t>
    </dgm:pt>
    <dgm:pt modelId="{6C0B5F9F-B3D8-D544-A414-B9B6F32C4DE6}" type="parTrans" cxnId="{D97BF8F1-49B2-EC46-AF83-27900A695BDB}">
      <dgm:prSet/>
      <dgm:spPr/>
      <dgm:t>
        <a:bodyPr/>
        <a:lstStyle/>
        <a:p>
          <a:endParaRPr lang="en-US"/>
        </a:p>
      </dgm:t>
    </dgm:pt>
    <dgm:pt modelId="{17817328-592F-C149-B5A0-EA5D38760539}" type="sibTrans" cxnId="{D97BF8F1-49B2-EC46-AF83-27900A695BDB}">
      <dgm:prSet/>
      <dgm:spPr/>
      <dgm:t>
        <a:bodyPr/>
        <a:lstStyle/>
        <a:p>
          <a:endParaRPr lang="en-US"/>
        </a:p>
      </dgm:t>
    </dgm:pt>
    <dgm:pt modelId="{70C18AAF-E4F2-AA44-8AC0-F4516F03F9BD}" type="pres">
      <dgm:prSet presAssocID="{BF603506-1108-0142-B3CD-78D6EDE72ED6}" presName="Name0" presStyleCnt="0">
        <dgm:presLayoutVars>
          <dgm:dir/>
          <dgm:resizeHandles val="exact"/>
        </dgm:presLayoutVars>
      </dgm:prSet>
      <dgm:spPr/>
    </dgm:pt>
    <dgm:pt modelId="{2F2DA409-5526-EF4E-8A19-70CB77C1568B}" type="pres">
      <dgm:prSet presAssocID="{BF603506-1108-0142-B3CD-78D6EDE72ED6}" presName="bkgdShp" presStyleLbl="alignAccFollowNode1" presStyleIdx="0" presStyleCnt="1"/>
      <dgm:spPr/>
    </dgm:pt>
    <dgm:pt modelId="{C28FC621-221F-5640-A57B-ED278D36FD1F}" type="pres">
      <dgm:prSet presAssocID="{BF603506-1108-0142-B3CD-78D6EDE72ED6}" presName="linComp" presStyleCnt="0"/>
      <dgm:spPr/>
    </dgm:pt>
    <dgm:pt modelId="{4A95DD59-F651-9F4F-8512-5907966B4D37}" type="pres">
      <dgm:prSet presAssocID="{C86D7565-413F-634E-87E6-DCD1936AED2D}" presName="compNode" presStyleCnt="0"/>
      <dgm:spPr/>
    </dgm:pt>
    <dgm:pt modelId="{588C34C3-EB9F-0F41-9BF9-B286E568AEB1}" type="pres">
      <dgm:prSet presAssocID="{C86D7565-413F-634E-87E6-DCD1936AED2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3C20C-898E-984B-846A-FEAB7D7DFF4E}" type="pres">
      <dgm:prSet presAssocID="{C86D7565-413F-634E-87E6-DCD1936AED2D}" presName="invisiNode" presStyleLbl="node1" presStyleIdx="0" presStyleCnt="3"/>
      <dgm:spPr/>
    </dgm:pt>
    <dgm:pt modelId="{7D57FD18-1044-C649-BABE-8DDCD70E44CC}" type="pres">
      <dgm:prSet presAssocID="{C86D7565-413F-634E-87E6-DCD1936AED2D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7ECAC7EC-B9E4-AD4D-9020-7D04AE06C47E}" type="pres">
      <dgm:prSet presAssocID="{F5D834B1-836B-9C4F-A62D-0860CEA15A0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1033511-6815-8C4D-AA03-7CDB026F2DFC}" type="pres">
      <dgm:prSet presAssocID="{97481491-3181-8B42-8E96-78155BEE2594}" presName="compNode" presStyleCnt="0"/>
      <dgm:spPr/>
    </dgm:pt>
    <dgm:pt modelId="{2E39B704-6884-F74D-AF9F-E8DB2ED4D659}" type="pres">
      <dgm:prSet presAssocID="{97481491-3181-8B42-8E96-78155BEE259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9D419-B91B-364A-99FB-E9FB4B164610}" type="pres">
      <dgm:prSet presAssocID="{97481491-3181-8B42-8E96-78155BEE2594}" presName="invisiNode" presStyleLbl="node1" presStyleIdx="1" presStyleCnt="3"/>
      <dgm:spPr/>
    </dgm:pt>
    <dgm:pt modelId="{33EA9566-7D40-2B4B-A3C5-D7F3C25BB32D}" type="pres">
      <dgm:prSet presAssocID="{97481491-3181-8B42-8E96-78155BEE2594}" presName="imagNod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0720648F-56A9-7D4B-BABC-AECAD57C58A0}" type="pres">
      <dgm:prSet presAssocID="{F940A6BF-22F1-DE48-9CF6-28E29AEECF0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76F93D2-406A-EE42-A491-B40B830FE936}" type="pres">
      <dgm:prSet presAssocID="{E86D6A3D-1C96-1F41-A1E2-4966F216CC26}" presName="compNode" presStyleCnt="0"/>
      <dgm:spPr/>
    </dgm:pt>
    <dgm:pt modelId="{5E493E59-0159-3041-97AA-0C00B84083BB}" type="pres">
      <dgm:prSet presAssocID="{E86D6A3D-1C96-1F41-A1E2-4966F216CC2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D6A1E-2F4D-1046-B3EA-C1F7A8D304BE}" type="pres">
      <dgm:prSet presAssocID="{E86D6A3D-1C96-1F41-A1E2-4966F216CC26}" presName="invisiNode" presStyleLbl="node1" presStyleIdx="2" presStyleCnt="3"/>
      <dgm:spPr/>
    </dgm:pt>
    <dgm:pt modelId="{D9983DFA-A8A6-4C48-B9BA-EB18CDC616F7}" type="pres">
      <dgm:prSet presAssocID="{E86D6A3D-1C96-1F41-A1E2-4966F216CC26}" presName="imagNode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2E443CDC-F266-8640-AE15-999442BA1027}" type="presOf" srcId="{E86D6A3D-1C96-1F41-A1E2-4966F216CC26}" destId="{5E493E59-0159-3041-97AA-0C00B84083BB}" srcOrd="0" destOrd="0" presId="urn:microsoft.com/office/officeart/2005/8/layout/pList2"/>
    <dgm:cxn modelId="{6829844E-A071-C149-B2CA-4EAB8F28D13E}" type="presOf" srcId="{F5D834B1-836B-9C4F-A62D-0860CEA15A04}" destId="{7ECAC7EC-B9E4-AD4D-9020-7D04AE06C47E}" srcOrd="0" destOrd="0" presId="urn:microsoft.com/office/officeart/2005/8/layout/pList2"/>
    <dgm:cxn modelId="{D97BF8F1-49B2-EC46-AF83-27900A695BDB}" srcId="{BF603506-1108-0142-B3CD-78D6EDE72ED6}" destId="{E86D6A3D-1C96-1F41-A1E2-4966F216CC26}" srcOrd="2" destOrd="0" parTransId="{6C0B5F9F-B3D8-D544-A414-B9B6F32C4DE6}" sibTransId="{17817328-592F-C149-B5A0-EA5D38760539}"/>
    <dgm:cxn modelId="{69B2AB04-2BF7-E349-9984-FA75B22F6DE9}" type="presOf" srcId="{BF603506-1108-0142-B3CD-78D6EDE72ED6}" destId="{70C18AAF-E4F2-AA44-8AC0-F4516F03F9BD}" srcOrd="0" destOrd="0" presId="urn:microsoft.com/office/officeart/2005/8/layout/pList2"/>
    <dgm:cxn modelId="{6208DC7F-3DDE-4347-A352-31E6F0DA77A6}" type="presOf" srcId="{97481491-3181-8B42-8E96-78155BEE2594}" destId="{2E39B704-6884-F74D-AF9F-E8DB2ED4D659}" srcOrd="0" destOrd="0" presId="urn:microsoft.com/office/officeart/2005/8/layout/pList2"/>
    <dgm:cxn modelId="{81170AC7-D810-4C47-B3B2-9178D9C09F59}" srcId="{BF603506-1108-0142-B3CD-78D6EDE72ED6}" destId="{97481491-3181-8B42-8E96-78155BEE2594}" srcOrd="1" destOrd="0" parTransId="{CF0C3937-A4BB-0D42-BB4D-466EE9564DDB}" sibTransId="{F940A6BF-22F1-DE48-9CF6-28E29AEECF03}"/>
    <dgm:cxn modelId="{A026DE56-929C-9B42-BCE0-9A04DB904039}" type="presOf" srcId="{C86D7565-413F-634E-87E6-DCD1936AED2D}" destId="{588C34C3-EB9F-0F41-9BF9-B286E568AEB1}" srcOrd="0" destOrd="0" presId="urn:microsoft.com/office/officeart/2005/8/layout/pList2"/>
    <dgm:cxn modelId="{100A96F7-4796-8F45-A1AB-86454484FD9B}" type="presOf" srcId="{F940A6BF-22F1-DE48-9CF6-28E29AEECF03}" destId="{0720648F-56A9-7D4B-BABC-AECAD57C58A0}" srcOrd="0" destOrd="0" presId="urn:microsoft.com/office/officeart/2005/8/layout/pList2"/>
    <dgm:cxn modelId="{372E4CEB-2084-C94F-99F4-450DB951453D}" srcId="{BF603506-1108-0142-B3CD-78D6EDE72ED6}" destId="{C86D7565-413F-634E-87E6-DCD1936AED2D}" srcOrd="0" destOrd="0" parTransId="{C7A51B64-F6DF-D344-863B-F839B3A60B63}" sibTransId="{F5D834B1-836B-9C4F-A62D-0860CEA15A04}"/>
    <dgm:cxn modelId="{A847CFF1-5201-8745-A34A-A11D00A18484}" type="presParOf" srcId="{70C18AAF-E4F2-AA44-8AC0-F4516F03F9BD}" destId="{2F2DA409-5526-EF4E-8A19-70CB77C1568B}" srcOrd="0" destOrd="0" presId="urn:microsoft.com/office/officeart/2005/8/layout/pList2"/>
    <dgm:cxn modelId="{718BBABD-E0DD-E547-AF01-8A2908F6F148}" type="presParOf" srcId="{70C18AAF-E4F2-AA44-8AC0-F4516F03F9BD}" destId="{C28FC621-221F-5640-A57B-ED278D36FD1F}" srcOrd="1" destOrd="0" presId="urn:microsoft.com/office/officeart/2005/8/layout/pList2"/>
    <dgm:cxn modelId="{7FF9B880-A671-0140-B6C8-E8951C6C57C4}" type="presParOf" srcId="{C28FC621-221F-5640-A57B-ED278D36FD1F}" destId="{4A95DD59-F651-9F4F-8512-5907966B4D37}" srcOrd="0" destOrd="0" presId="urn:microsoft.com/office/officeart/2005/8/layout/pList2"/>
    <dgm:cxn modelId="{CA7BAD01-7B37-8641-9556-269892475B85}" type="presParOf" srcId="{4A95DD59-F651-9F4F-8512-5907966B4D37}" destId="{588C34C3-EB9F-0F41-9BF9-B286E568AEB1}" srcOrd="0" destOrd="0" presId="urn:microsoft.com/office/officeart/2005/8/layout/pList2"/>
    <dgm:cxn modelId="{326CEF27-C83D-3D44-B919-3D490FB957DF}" type="presParOf" srcId="{4A95DD59-F651-9F4F-8512-5907966B4D37}" destId="{5A33C20C-898E-984B-846A-FEAB7D7DFF4E}" srcOrd="1" destOrd="0" presId="urn:microsoft.com/office/officeart/2005/8/layout/pList2"/>
    <dgm:cxn modelId="{6475F0C4-54E1-C34C-BBEF-EA11F5DDF383}" type="presParOf" srcId="{4A95DD59-F651-9F4F-8512-5907966B4D37}" destId="{7D57FD18-1044-C649-BABE-8DDCD70E44CC}" srcOrd="2" destOrd="0" presId="urn:microsoft.com/office/officeart/2005/8/layout/pList2"/>
    <dgm:cxn modelId="{013AC0E0-B483-544C-863A-2843B962C4CD}" type="presParOf" srcId="{C28FC621-221F-5640-A57B-ED278D36FD1F}" destId="{7ECAC7EC-B9E4-AD4D-9020-7D04AE06C47E}" srcOrd="1" destOrd="0" presId="urn:microsoft.com/office/officeart/2005/8/layout/pList2"/>
    <dgm:cxn modelId="{2A0EE2DB-2BCF-FB4C-9FB0-DEF285A48686}" type="presParOf" srcId="{C28FC621-221F-5640-A57B-ED278D36FD1F}" destId="{F1033511-6815-8C4D-AA03-7CDB026F2DFC}" srcOrd="2" destOrd="0" presId="urn:microsoft.com/office/officeart/2005/8/layout/pList2"/>
    <dgm:cxn modelId="{017D99AA-5058-1F4F-A555-9DAD56B3D337}" type="presParOf" srcId="{F1033511-6815-8C4D-AA03-7CDB026F2DFC}" destId="{2E39B704-6884-F74D-AF9F-E8DB2ED4D659}" srcOrd="0" destOrd="0" presId="urn:microsoft.com/office/officeart/2005/8/layout/pList2"/>
    <dgm:cxn modelId="{99C79587-1C24-C444-9D69-AC99A37690E3}" type="presParOf" srcId="{F1033511-6815-8C4D-AA03-7CDB026F2DFC}" destId="{4859D419-B91B-364A-99FB-E9FB4B164610}" srcOrd="1" destOrd="0" presId="urn:microsoft.com/office/officeart/2005/8/layout/pList2"/>
    <dgm:cxn modelId="{CE9C48AF-3518-5145-84BD-9EA6C978B307}" type="presParOf" srcId="{F1033511-6815-8C4D-AA03-7CDB026F2DFC}" destId="{33EA9566-7D40-2B4B-A3C5-D7F3C25BB32D}" srcOrd="2" destOrd="0" presId="urn:microsoft.com/office/officeart/2005/8/layout/pList2"/>
    <dgm:cxn modelId="{30F19DB1-BCA5-2841-9EB8-DC38712F3D3D}" type="presParOf" srcId="{C28FC621-221F-5640-A57B-ED278D36FD1F}" destId="{0720648F-56A9-7D4B-BABC-AECAD57C58A0}" srcOrd="3" destOrd="0" presId="urn:microsoft.com/office/officeart/2005/8/layout/pList2"/>
    <dgm:cxn modelId="{56CB5EDF-C315-104C-BB27-07B472436374}" type="presParOf" srcId="{C28FC621-221F-5640-A57B-ED278D36FD1F}" destId="{476F93D2-406A-EE42-A491-B40B830FE936}" srcOrd="4" destOrd="0" presId="urn:microsoft.com/office/officeart/2005/8/layout/pList2"/>
    <dgm:cxn modelId="{D2FE88F1-1497-7144-A404-0AFF2351C66B}" type="presParOf" srcId="{476F93D2-406A-EE42-A491-B40B830FE936}" destId="{5E493E59-0159-3041-97AA-0C00B84083BB}" srcOrd="0" destOrd="0" presId="urn:microsoft.com/office/officeart/2005/8/layout/pList2"/>
    <dgm:cxn modelId="{BA12CC6D-D4A3-5F4F-8F79-5FB91A2AA2F3}" type="presParOf" srcId="{476F93D2-406A-EE42-A491-B40B830FE936}" destId="{2C3D6A1E-2F4D-1046-B3EA-C1F7A8D304BE}" srcOrd="1" destOrd="0" presId="urn:microsoft.com/office/officeart/2005/8/layout/pList2"/>
    <dgm:cxn modelId="{E2BAC5EB-BFF3-0147-BE9F-0F842631A25C}" type="presParOf" srcId="{476F93D2-406A-EE42-A491-B40B830FE936}" destId="{D9983DFA-A8A6-4C48-B9BA-EB18CDC616F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DC2A35-D0B2-A24C-BFC3-924C9D8BE572}" type="doc">
      <dgm:prSet loTypeId="urn:microsoft.com/office/officeart/2008/layout/CircularPictureCallout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AE3FD2-63D0-2C44-9D3D-337CDB2B48CC}">
      <dgm:prSet phldrT="[Text]"/>
      <dgm:spPr/>
      <dgm:t>
        <a:bodyPr/>
        <a:lstStyle/>
        <a:p>
          <a:endParaRPr lang="en-US"/>
        </a:p>
      </dgm:t>
    </dgm:pt>
    <dgm:pt modelId="{4A1BB12D-936C-AC44-A653-EF78D1B04A05}" type="parTrans" cxnId="{FDECF31B-6CE7-A64E-9F84-4152F5569EC5}">
      <dgm:prSet/>
      <dgm:spPr/>
      <dgm:t>
        <a:bodyPr/>
        <a:lstStyle/>
        <a:p>
          <a:endParaRPr lang="en-US"/>
        </a:p>
      </dgm:t>
    </dgm:pt>
    <dgm:pt modelId="{1ACD1CAB-0E42-534A-B6BB-D7B06DBECC07}" type="sibTrans" cxnId="{FDECF31B-6CE7-A64E-9F84-4152F5569EC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22227-7463-9347-A529-EDDD8E887A36}">
      <dgm:prSet phldrT="[Text]"/>
      <dgm:spPr/>
      <dgm:t>
        <a:bodyPr/>
        <a:lstStyle/>
        <a:p>
          <a:r>
            <a:rPr lang="en-US"/>
            <a:t>UNDERSTANDABLE</a:t>
          </a:r>
        </a:p>
      </dgm:t>
    </dgm:pt>
    <dgm:pt modelId="{C41996B7-7B84-F440-8D5B-151A0A6BD6EA}" type="parTrans" cxnId="{7362DDDF-9C6C-A640-AC39-27ECDEC1780A}">
      <dgm:prSet/>
      <dgm:spPr/>
      <dgm:t>
        <a:bodyPr/>
        <a:lstStyle/>
        <a:p>
          <a:endParaRPr lang="en-US"/>
        </a:p>
      </dgm:t>
    </dgm:pt>
    <dgm:pt modelId="{0671E69C-577C-104A-9D0A-4420C5150814}" type="sibTrans" cxnId="{7362DDDF-9C6C-A640-AC39-27ECDEC1780A}">
      <dgm:prSet/>
      <dgm:spPr/>
      <dgm:t>
        <a:bodyPr/>
        <a:lstStyle/>
        <a:p>
          <a:endParaRPr lang="en-US"/>
        </a:p>
      </dgm:t>
    </dgm:pt>
    <dgm:pt modelId="{DCB785FA-B7D6-3040-BB0C-2BB1AEC877AF}">
      <dgm:prSet phldrT="[Text]"/>
      <dgm:spPr/>
      <dgm:t>
        <a:bodyPr/>
        <a:lstStyle/>
        <a:p>
          <a:r>
            <a:rPr lang="en-US"/>
            <a:t>OPERABLE</a:t>
          </a:r>
        </a:p>
      </dgm:t>
    </dgm:pt>
    <dgm:pt modelId="{A5E823A4-C7CA-FD4F-95A5-281EF094CA4B}" type="parTrans" cxnId="{A09C1C23-3261-1D40-8294-EDBB64B2978D}">
      <dgm:prSet/>
      <dgm:spPr/>
      <dgm:t>
        <a:bodyPr/>
        <a:lstStyle/>
        <a:p>
          <a:endParaRPr lang="en-US"/>
        </a:p>
      </dgm:t>
    </dgm:pt>
    <dgm:pt modelId="{FE9E5F80-3AFE-9043-81E3-0BAEFB040011}" type="sibTrans" cxnId="{A09C1C23-3261-1D40-8294-EDBB64B2978D}">
      <dgm:prSet/>
      <dgm:spPr/>
      <dgm:t>
        <a:bodyPr/>
        <a:lstStyle/>
        <a:p>
          <a:endParaRPr lang="en-US"/>
        </a:p>
      </dgm:t>
    </dgm:pt>
    <dgm:pt modelId="{3C1C1AE9-1366-EF4A-85B8-8B7D49CBBB48}">
      <dgm:prSet/>
      <dgm:spPr/>
      <dgm:t>
        <a:bodyPr/>
        <a:lstStyle/>
        <a:p>
          <a:r>
            <a:rPr lang="en-US"/>
            <a:t>ROBUST</a:t>
          </a:r>
        </a:p>
      </dgm:t>
    </dgm:pt>
    <dgm:pt modelId="{2F266D8C-37C9-164E-9482-50B1AA54B5ED}" type="parTrans" cxnId="{8D82B3B0-CE39-5E42-B70C-3FD8D23A8887}">
      <dgm:prSet/>
      <dgm:spPr/>
      <dgm:t>
        <a:bodyPr/>
        <a:lstStyle/>
        <a:p>
          <a:endParaRPr lang="en-US"/>
        </a:p>
      </dgm:t>
    </dgm:pt>
    <dgm:pt modelId="{772B5327-86A8-094F-9CEE-85F9D0FF026D}" type="sibTrans" cxnId="{8D82B3B0-CE39-5E42-B70C-3FD8D23A8887}">
      <dgm:prSet/>
      <dgm:spPr/>
      <dgm:t>
        <a:bodyPr/>
        <a:lstStyle/>
        <a:p>
          <a:endParaRPr lang="en-US"/>
        </a:p>
      </dgm:t>
    </dgm:pt>
    <dgm:pt modelId="{0BEC5E14-9E28-DA46-AF39-7B5F19184400}">
      <dgm:prSet/>
      <dgm:spPr/>
      <dgm:t>
        <a:bodyPr/>
        <a:lstStyle/>
        <a:p>
          <a:r>
            <a:rPr lang="en-US"/>
            <a:t>PERCEIVABLE</a:t>
          </a:r>
        </a:p>
      </dgm:t>
    </dgm:pt>
    <dgm:pt modelId="{2D22EEC3-DED0-A749-8D18-D114F6132415}" type="parTrans" cxnId="{AD8F0CE7-05F9-E741-B48B-ED3E207DB7EB}">
      <dgm:prSet/>
      <dgm:spPr/>
      <dgm:t>
        <a:bodyPr/>
        <a:lstStyle/>
        <a:p>
          <a:endParaRPr lang="en-US"/>
        </a:p>
      </dgm:t>
    </dgm:pt>
    <dgm:pt modelId="{FB38E5BB-81A0-504B-BBD0-A35C76F89C49}" type="sibTrans" cxnId="{AD8F0CE7-05F9-E741-B48B-ED3E207DB7EB}">
      <dgm:prSet/>
      <dgm:spPr/>
      <dgm:t>
        <a:bodyPr/>
        <a:lstStyle/>
        <a:p>
          <a:endParaRPr lang="en-US"/>
        </a:p>
      </dgm:t>
    </dgm:pt>
    <dgm:pt modelId="{D2505CBC-DFC5-564E-8472-EF265AC50BBF}" type="pres">
      <dgm:prSet presAssocID="{C9DC2A35-D0B2-A24C-BFC3-924C9D8BE57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B662D78-D40C-9040-AA34-1D32A5995341}" type="pres">
      <dgm:prSet presAssocID="{C9DC2A35-D0B2-A24C-BFC3-924C9D8BE572}" presName="Name1" presStyleCnt="0"/>
      <dgm:spPr/>
    </dgm:pt>
    <dgm:pt modelId="{BC2C66AB-186C-EC46-B466-9FDDBE7FA1A7}" type="pres">
      <dgm:prSet presAssocID="{1ACD1CAB-0E42-534A-B6BB-D7B06DBECC07}" presName="picture_1" presStyleCnt="0"/>
      <dgm:spPr/>
    </dgm:pt>
    <dgm:pt modelId="{A2DEB248-08A3-5B40-8FB3-5CAC0E2484C1}" type="pres">
      <dgm:prSet presAssocID="{1ACD1CAB-0E42-534A-B6BB-D7B06DBECC07}" presName="pictureRepeatNode" presStyleLbl="alignImgPlace1" presStyleIdx="0" presStyleCnt="5"/>
      <dgm:spPr/>
      <dgm:t>
        <a:bodyPr/>
        <a:lstStyle/>
        <a:p>
          <a:endParaRPr lang="en-US"/>
        </a:p>
      </dgm:t>
    </dgm:pt>
    <dgm:pt modelId="{5C5DAF04-56B2-824D-8F72-633076CBE525}" type="pres">
      <dgm:prSet presAssocID="{98AE3FD2-63D0-2C44-9D3D-337CDB2B48C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5D447-A6D9-0641-85EE-61CB041DB4DD}" type="pres">
      <dgm:prSet presAssocID="{FB38E5BB-81A0-504B-BBD0-A35C76F89C49}" presName="picture_2" presStyleCnt="0"/>
      <dgm:spPr/>
    </dgm:pt>
    <dgm:pt modelId="{78F6F915-4DBA-DA4D-B03F-46843416D7FE}" type="pres">
      <dgm:prSet presAssocID="{FB38E5BB-81A0-504B-BBD0-A35C76F89C49}" presName="pictureRepeatNode" presStyleLbl="alignImgPlace1" presStyleIdx="1" presStyleCnt="5"/>
      <dgm:spPr/>
      <dgm:t>
        <a:bodyPr/>
        <a:lstStyle/>
        <a:p>
          <a:endParaRPr lang="en-US"/>
        </a:p>
      </dgm:t>
    </dgm:pt>
    <dgm:pt modelId="{278FFB52-8B75-8D4E-AA7A-1CF97D8C1419}" type="pres">
      <dgm:prSet presAssocID="{0BEC5E14-9E28-DA46-AF39-7B5F19184400}" presName="line_2" presStyleLbl="parChTrans1D1" presStyleIdx="0" presStyleCnt="4"/>
      <dgm:spPr/>
    </dgm:pt>
    <dgm:pt modelId="{85C99E61-70BD-8849-AC8F-09633E34007D}" type="pres">
      <dgm:prSet presAssocID="{0BEC5E14-9E28-DA46-AF39-7B5F19184400}" presName="textparent_2" presStyleLbl="node1" presStyleIdx="0" presStyleCnt="0"/>
      <dgm:spPr/>
    </dgm:pt>
    <dgm:pt modelId="{DC47313F-75AE-F445-B2AB-7341801345B1}" type="pres">
      <dgm:prSet presAssocID="{0BEC5E14-9E28-DA46-AF39-7B5F19184400}" presName="text_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44195-7454-EA44-BFEB-C43F30AD7E3D}" type="pres">
      <dgm:prSet presAssocID="{FE9E5F80-3AFE-9043-81E3-0BAEFB040011}" presName="picture_3" presStyleCnt="0"/>
      <dgm:spPr/>
    </dgm:pt>
    <dgm:pt modelId="{2BDD8E52-4638-0341-9DFF-8ED0910B36E9}" type="pres">
      <dgm:prSet presAssocID="{FE9E5F80-3AFE-9043-81E3-0BAEFB040011}" presName="pictureRepeatNode" presStyleLbl="alignImgPlace1" presStyleIdx="2" presStyleCnt="5"/>
      <dgm:spPr/>
      <dgm:t>
        <a:bodyPr/>
        <a:lstStyle/>
        <a:p>
          <a:endParaRPr lang="en-US"/>
        </a:p>
      </dgm:t>
    </dgm:pt>
    <dgm:pt modelId="{D211237F-CFD2-0F46-A153-C0D49EA44D68}" type="pres">
      <dgm:prSet presAssocID="{DCB785FA-B7D6-3040-BB0C-2BB1AEC877AF}" presName="line_3" presStyleLbl="parChTrans1D1" presStyleIdx="1" presStyleCnt="4"/>
      <dgm:spPr/>
    </dgm:pt>
    <dgm:pt modelId="{610B78BC-DAB6-0547-83BF-7F6A917E7DC2}" type="pres">
      <dgm:prSet presAssocID="{DCB785FA-B7D6-3040-BB0C-2BB1AEC877AF}" presName="textparent_3" presStyleLbl="node1" presStyleIdx="0" presStyleCnt="0"/>
      <dgm:spPr/>
    </dgm:pt>
    <dgm:pt modelId="{DF63A09F-D5C7-E54A-899F-6C6045B5F459}" type="pres">
      <dgm:prSet presAssocID="{DCB785FA-B7D6-3040-BB0C-2BB1AEC877AF}" presName="text_3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1CA5F-EFA0-5A40-B172-3D2BDEBAA382}" type="pres">
      <dgm:prSet presAssocID="{0671E69C-577C-104A-9D0A-4420C5150814}" presName="picture_4" presStyleCnt="0"/>
      <dgm:spPr/>
    </dgm:pt>
    <dgm:pt modelId="{7DA1BCD3-B881-F84C-9B97-4953CA53E523}" type="pres">
      <dgm:prSet presAssocID="{0671E69C-577C-104A-9D0A-4420C5150814}" presName="pictureRepeatNode" presStyleLbl="alignImgPlace1" presStyleIdx="3" presStyleCnt="5"/>
      <dgm:spPr/>
      <dgm:t>
        <a:bodyPr/>
        <a:lstStyle/>
        <a:p>
          <a:endParaRPr lang="en-US"/>
        </a:p>
      </dgm:t>
    </dgm:pt>
    <dgm:pt modelId="{51D27494-8EED-B241-8D77-BDB41AC533D4}" type="pres">
      <dgm:prSet presAssocID="{48522227-7463-9347-A529-EDDD8E887A36}" presName="line_4" presStyleLbl="parChTrans1D1" presStyleIdx="2" presStyleCnt="4"/>
      <dgm:spPr/>
    </dgm:pt>
    <dgm:pt modelId="{569C2420-3439-604B-B6A6-A95BEC65F24C}" type="pres">
      <dgm:prSet presAssocID="{48522227-7463-9347-A529-EDDD8E887A36}" presName="textparent_4" presStyleLbl="node1" presStyleIdx="0" presStyleCnt="0"/>
      <dgm:spPr/>
    </dgm:pt>
    <dgm:pt modelId="{1991BC31-D0DF-AF44-9189-32E7748B77D2}" type="pres">
      <dgm:prSet presAssocID="{48522227-7463-9347-A529-EDDD8E887A36}" presName="text_4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B5391-32A4-9440-9C4C-11709D994265}" type="pres">
      <dgm:prSet presAssocID="{772B5327-86A8-094F-9CEE-85F9D0FF026D}" presName="picture_5" presStyleCnt="0"/>
      <dgm:spPr/>
    </dgm:pt>
    <dgm:pt modelId="{162333AE-4C47-324E-9B12-CBB054A0EDE6}" type="pres">
      <dgm:prSet presAssocID="{772B5327-86A8-094F-9CEE-85F9D0FF026D}" presName="pictureRepeatNode" presStyleLbl="alignImgPlace1" presStyleIdx="4" presStyleCnt="5"/>
      <dgm:spPr/>
      <dgm:t>
        <a:bodyPr/>
        <a:lstStyle/>
        <a:p>
          <a:endParaRPr lang="en-US"/>
        </a:p>
      </dgm:t>
    </dgm:pt>
    <dgm:pt modelId="{71E10F06-827F-6A41-8232-F3AB4A0EEF3E}" type="pres">
      <dgm:prSet presAssocID="{3C1C1AE9-1366-EF4A-85B8-8B7D49CBBB48}" presName="line_5" presStyleLbl="parChTrans1D1" presStyleIdx="3" presStyleCnt="4"/>
      <dgm:spPr/>
    </dgm:pt>
    <dgm:pt modelId="{62FADB4F-FC75-7848-893A-B74581E1E5BA}" type="pres">
      <dgm:prSet presAssocID="{3C1C1AE9-1366-EF4A-85B8-8B7D49CBBB48}" presName="textparent_5" presStyleLbl="node1" presStyleIdx="0" presStyleCnt="0"/>
      <dgm:spPr/>
    </dgm:pt>
    <dgm:pt modelId="{19D87F9A-FA8B-3E46-83D2-42DA2288A5FA}" type="pres">
      <dgm:prSet presAssocID="{3C1C1AE9-1366-EF4A-85B8-8B7D49CBBB48}" presName="text_5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C2495E-BA3B-2349-8800-0FAA1177A8B2}" type="presOf" srcId="{DCB785FA-B7D6-3040-BB0C-2BB1AEC877AF}" destId="{DF63A09F-D5C7-E54A-899F-6C6045B5F459}" srcOrd="0" destOrd="0" presId="urn:microsoft.com/office/officeart/2008/layout/CircularPictureCallout"/>
    <dgm:cxn modelId="{FDECF31B-6CE7-A64E-9F84-4152F5569EC5}" srcId="{C9DC2A35-D0B2-A24C-BFC3-924C9D8BE572}" destId="{98AE3FD2-63D0-2C44-9D3D-337CDB2B48CC}" srcOrd="0" destOrd="0" parTransId="{4A1BB12D-936C-AC44-A653-EF78D1B04A05}" sibTransId="{1ACD1CAB-0E42-534A-B6BB-D7B06DBECC07}"/>
    <dgm:cxn modelId="{22CC4E5F-51DD-BB4E-83BC-48F9DC8FD4A0}" type="presOf" srcId="{48522227-7463-9347-A529-EDDD8E887A36}" destId="{1991BC31-D0DF-AF44-9189-32E7748B77D2}" srcOrd="0" destOrd="0" presId="urn:microsoft.com/office/officeart/2008/layout/CircularPictureCallout"/>
    <dgm:cxn modelId="{A09C1C23-3261-1D40-8294-EDBB64B2978D}" srcId="{C9DC2A35-D0B2-A24C-BFC3-924C9D8BE572}" destId="{DCB785FA-B7D6-3040-BB0C-2BB1AEC877AF}" srcOrd="2" destOrd="0" parTransId="{A5E823A4-C7CA-FD4F-95A5-281EF094CA4B}" sibTransId="{FE9E5F80-3AFE-9043-81E3-0BAEFB040011}"/>
    <dgm:cxn modelId="{F50620F9-8527-B44B-B854-F35EE138C990}" type="presOf" srcId="{0671E69C-577C-104A-9D0A-4420C5150814}" destId="{7DA1BCD3-B881-F84C-9B97-4953CA53E523}" srcOrd="0" destOrd="0" presId="urn:microsoft.com/office/officeart/2008/layout/CircularPictureCallout"/>
    <dgm:cxn modelId="{4D3975F7-A978-8748-A3DF-AF60CD92BCDB}" type="presOf" srcId="{98AE3FD2-63D0-2C44-9D3D-337CDB2B48CC}" destId="{5C5DAF04-56B2-824D-8F72-633076CBE525}" srcOrd="0" destOrd="0" presId="urn:microsoft.com/office/officeart/2008/layout/CircularPictureCallout"/>
    <dgm:cxn modelId="{41462EB1-D789-F24E-B076-166A10ECD3AE}" type="presOf" srcId="{C9DC2A35-D0B2-A24C-BFC3-924C9D8BE572}" destId="{D2505CBC-DFC5-564E-8472-EF265AC50BBF}" srcOrd="0" destOrd="0" presId="urn:microsoft.com/office/officeart/2008/layout/CircularPictureCallout"/>
    <dgm:cxn modelId="{35A76EFC-A7C0-8440-8090-B9356EBEE915}" type="presOf" srcId="{0BEC5E14-9E28-DA46-AF39-7B5F19184400}" destId="{DC47313F-75AE-F445-B2AB-7341801345B1}" srcOrd="0" destOrd="0" presId="urn:microsoft.com/office/officeart/2008/layout/CircularPictureCallout"/>
    <dgm:cxn modelId="{8CD8510B-5325-724B-8EC1-82FDBF8610B5}" type="presOf" srcId="{FB38E5BB-81A0-504B-BBD0-A35C76F89C49}" destId="{78F6F915-4DBA-DA4D-B03F-46843416D7FE}" srcOrd="0" destOrd="0" presId="urn:microsoft.com/office/officeart/2008/layout/CircularPictureCallout"/>
    <dgm:cxn modelId="{7362DDDF-9C6C-A640-AC39-27ECDEC1780A}" srcId="{C9DC2A35-D0B2-A24C-BFC3-924C9D8BE572}" destId="{48522227-7463-9347-A529-EDDD8E887A36}" srcOrd="3" destOrd="0" parTransId="{C41996B7-7B84-F440-8D5B-151A0A6BD6EA}" sibTransId="{0671E69C-577C-104A-9D0A-4420C5150814}"/>
    <dgm:cxn modelId="{8D82B3B0-CE39-5E42-B70C-3FD8D23A8887}" srcId="{C9DC2A35-D0B2-A24C-BFC3-924C9D8BE572}" destId="{3C1C1AE9-1366-EF4A-85B8-8B7D49CBBB48}" srcOrd="4" destOrd="0" parTransId="{2F266D8C-37C9-164E-9482-50B1AA54B5ED}" sibTransId="{772B5327-86A8-094F-9CEE-85F9D0FF026D}"/>
    <dgm:cxn modelId="{C92B3748-15AD-2E42-9102-3BAAE0096B68}" type="presOf" srcId="{FE9E5F80-3AFE-9043-81E3-0BAEFB040011}" destId="{2BDD8E52-4638-0341-9DFF-8ED0910B36E9}" srcOrd="0" destOrd="0" presId="urn:microsoft.com/office/officeart/2008/layout/CircularPictureCallout"/>
    <dgm:cxn modelId="{613F74E9-F883-254A-953C-0FE166E01E5B}" type="presOf" srcId="{1ACD1CAB-0E42-534A-B6BB-D7B06DBECC07}" destId="{A2DEB248-08A3-5B40-8FB3-5CAC0E2484C1}" srcOrd="0" destOrd="0" presId="urn:microsoft.com/office/officeart/2008/layout/CircularPictureCallout"/>
    <dgm:cxn modelId="{0EB27F4E-4C14-A143-8C5D-B0B14D1F520A}" type="presOf" srcId="{3C1C1AE9-1366-EF4A-85B8-8B7D49CBBB48}" destId="{19D87F9A-FA8B-3E46-83D2-42DA2288A5FA}" srcOrd="0" destOrd="0" presId="urn:microsoft.com/office/officeart/2008/layout/CircularPictureCallout"/>
    <dgm:cxn modelId="{AD8F0CE7-05F9-E741-B48B-ED3E207DB7EB}" srcId="{C9DC2A35-D0B2-A24C-BFC3-924C9D8BE572}" destId="{0BEC5E14-9E28-DA46-AF39-7B5F19184400}" srcOrd="1" destOrd="0" parTransId="{2D22EEC3-DED0-A749-8D18-D114F6132415}" sibTransId="{FB38E5BB-81A0-504B-BBD0-A35C76F89C49}"/>
    <dgm:cxn modelId="{CEBC82FB-E06A-8149-9128-487B4D18475E}" type="presOf" srcId="{772B5327-86A8-094F-9CEE-85F9D0FF026D}" destId="{162333AE-4C47-324E-9B12-CBB054A0EDE6}" srcOrd="0" destOrd="0" presId="urn:microsoft.com/office/officeart/2008/layout/CircularPictureCallout"/>
    <dgm:cxn modelId="{33F1E2A8-403D-9642-A901-904ECB52332F}" type="presParOf" srcId="{D2505CBC-DFC5-564E-8472-EF265AC50BBF}" destId="{DB662D78-D40C-9040-AA34-1D32A5995341}" srcOrd="0" destOrd="0" presId="urn:microsoft.com/office/officeart/2008/layout/CircularPictureCallout"/>
    <dgm:cxn modelId="{A728E678-5D8B-0440-B208-1B5D8ACCB07E}" type="presParOf" srcId="{DB662D78-D40C-9040-AA34-1D32A5995341}" destId="{BC2C66AB-186C-EC46-B466-9FDDBE7FA1A7}" srcOrd="0" destOrd="0" presId="urn:microsoft.com/office/officeart/2008/layout/CircularPictureCallout"/>
    <dgm:cxn modelId="{9F97DD2E-6B5F-BE44-8BAC-17A994FDE48F}" type="presParOf" srcId="{BC2C66AB-186C-EC46-B466-9FDDBE7FA1A7}" destId="{A2DEB248-08A3-5B40-8FB3-5CAC0E2484C1}" srcOrd="0" destOrd="0" presId="urn:microsoft.com/office/officeart/2008/layout/CircularPictureCallout"/>
    <dgm:cxn modelId="{3B853E01-93E0-EF45-ADD9-7E1C707DFC3A}" type="presParOf" srcId="{DB662D78-D40C-9040-AA34-1D32A5995341}" destId="{5C5DAF04-56B2-824D-8F72-633076CBE525}" srcOrd="1" destOrd="0" presId="urn:microsoft.com/office/officeart/2008/layout/CircularPictureCallout"/>
    <dgm:cxn modelId="{72F3945F-0C2D-EE4F-AE2F-522CFC0ABCEA}" type="presParOf" srcId="{DB662D78-D40C-9040-AA34-1D32A5995341}" destId="{8EC5D447-A6D9-0641-85EE-61CB041DB4DD}" srcOrd="2" destOrd="0" presId="urn:microsoft.com/office/officeart/2008/layout/CircularPictureCallout"/>
    <dgm:cxn modelId="{5AD9EF3B-1568-CB42-A5A1-478D70F430CD}" type="presParOf" srcId="{8EC5D447-A6D9-0641-85EE-61CB041DB4DD}" destId="{78F6F915-4DBA-DA4D-B03F-46843416D7FE}" srcOrd="0" destOrd="0" presId="urn:microsoft.com/office/officeart/2008/layout/CircularPictureCallout"/>
    <dgm:cxn modelId="{F457F8FA-BF62-744C-9EEB-043FE3AD80C9}" type="presParOf" srcId="{DB662D78-D40C-9040-AA34-1D32A5995341}" destId="{278FFB52-8B75-8D4E-AA7A-1CF97D8C1419}" srcOrd="3" destOrd="0" presId="urn:microsoft.com/office/officeart/2008/layout/CircularPictureCallout"/>
    <dgm:cxn modelId="{2ADD0602-EAD4-684B-8594-5C0C99462F49}" type="presParOf" srcId="{DB662D78-D40C-9040-AA34-1D32A5995341}" destId="{85C99E61-70BD-8849-AC8F-09633E34007D}" srcOrd="4" destOrd="0" presId="urn:microsoft.com/office/officeart/2008/layout/CircularPictureCallout"/>
    <dgm:cxn modelId="{3609131A-606F-A545-9940-8748DBB950EF}" type="presParOf" srcId="{85C99E61-70BD-8849-AC8F-09633E34007D}" destId="{DC47313F-75AE-F445-B2AB-7341801345B1}" srcOrd="0" destOrd="0" presId="urn:microsoft.com/office/officeart/2008/layout/CircularPictureCallout"/>
    <dgm:cxn modelId="{4548ADA8-E106-9845-BD14-B17FB04A939D}" type="presParOf" srcId="{DB662D78-D40C-9040-AA34-1D32A5995341}" destId="{95044195-7454-EA44-BFEB-C43F30AD7E3D}" srcOrd="5" destOrd="0" presId="urn:microsoft.com/office/officeart/2008/layout/CircularPictureCallout"/>
    <dgm:cxn modelId="{C14E77C3-4975-5048-97BA-C3D61861C705}" type="presParOf" srcId="{95044195-7454-EA44-BFEB-C43F30AD7E3D}" destId="{2BDD8E52-4638-0341-9DFF-8ED0910B36E9}" srcOrd="0" destOrd="0" presId="urn:microsoft.com/office/officeart/2008/layout/CircularPictureCallout"/>
    <dgm:cxn modelId="{BBB43017-32BE-D94B-97D7-42C293B19085}" type="presParOf" srcId="{DB662D78-D40C-9040-AA34-1D32A5995341}" destId="{D211237F-CFD2-0F46-A153-C0D49EA44D68}" srcOrd="6" destOrd="0" presId="urn:microsoft.com/office/officeart/2008/layout/CircularPictureCallout"/>
    <dgm:cxn modelId="{FBB1EB01-AAE0-3E49-87F5-E6EFEAB984CE}" type="presParOf" srcId="{DB662D78-D40C-9040-AA34-1D32A5995341}" destId="{610B78BC-DAB6-0547-83BF-7F6A917E7DC2}" srcOrd="7" destOrd="0" presId="urn:microsoft.com/office/officeart/2008/layout/CircularPictureCallout"/>
    <dgm:cxn modelId="{C59C9099-674E-C144-BFBD-BBBAA01843A6}" type="presParOf" srcId="{610B78BC-DAB6-0547-83BF-7F6A917E7DC2}" destId="{DF63A09F-D5C7-E54A-899F-6C6045B5F459}" srcOrd="0" destOrd="0" presId="urn:microsoft.com/office/officeart/2008/layout/CircularPictureCallout"/>
    <dgm:cxn modelId="{62B07EA3-065C-BF40-9950-D490971909A5}" type="presParOf" srcId="{DB662D78-D40C-9040-AA34-1D32A5995341}" destId="{2881CA5F-EFA0-5A40-B172-3D2BDEBAA382}" srcOrd="8" destOrd="0" presId="urn:microsoft.com/office/officeart/2008/layout/CircularPictureCallout"/>
    <dgm:cxn modelId="{906CD466-D858-A846-9268-017ACAFC16BD}" type="presParOf" srcId="{2881CA5F-EFA0-5A40-B172-3D2BDEBAA382}" destId="{7DA1BCD3-B881-F84C-9B97-4953CA53E523}" srcOrd="0" destOrd="0" presId="urn:microsoft.com/office/officeart/2008/layout/CircularPictureCallout"/>
    <dgm:cxn modelId="{803D70BD-DB65-6B4A-9004-380A149E917C}" type="presParOf" srcId="{DB662D78-D40C-9040-AA34-1D32A5995341}" destId="{51D27494-8EED-B241-8D77-BDB41AC533D4}" srcOrd="9" destOrd="0" presId="urn:microsoft.com/office/officeart/2008/layout/CircularPictureCallout"/>
    <dgm:cxn modelId="{483B5ADE-C10A-1244-AE46-9900AE0801E4}" type="presParOf" srcId="{DB662D78-D40C-9040-AA34-1D32A5995341}" destId="{569C2420-3439-604B-B6A6-A95BEC65F24C}" srcOrd="10" destOrd="0" presId="urn:microsoft.com/office/officeart/2008/layout/CircularPictureCallout"/>
    <dgm:cxn modelId="{90766796-F1A1-2D43-BC07-CD4AC17919B6}" type="presParOf" srcId="{569C2420-3439-604B-B6A6-A95BEC65F24C}" destId="{1991BC31-D0DF-AF44-9189-32E7748B77D2}" srcOrd="0" destOrd="0" presId="urn:microsoft.com/office/officeart/2008/layout/CircularPictureCallout"/>
    <dgm:cxn modelId="{4A0C13D0-746A-F148-AA30-28D724098045}" type="presParOf" srcId="{DB662D78-D40C-9040-AA34-1D32A5995341}" destId="{E64B5391-32A4-9440-9C4C-11709D994265}" srcOrd="11" destOrd="0" presId="urn:microsoft.com/office/officeart/2008/layout/CircularPictureCallout"/>
    <dgm:cxn modelId="{EE8E5724-0D40-9740-B767-DB8CF5DA7AE3}" type="presParOf" srcId="{E64B5391-32A4-9440-9C4C-11709D994265}" destId="{162333AE-4C47-324E-9B12-CBB054A0EDE6}" srcOrd="0" destOrd="0" presId="urn:microsoft.com/office/officeart/2008/layout/CircularPictureCallout"/>
    <dgm:cxn modelId="{298F2357-4B2E-D548-8E71-4412C166EC13}" type="presParOf" srcId="{DB662D78-D40C-9040-AA34-1D32A5995341}" destId="{71E10F06-827F-6A41-8232-F3AB4A0EEF3E}" srcOrd="12" destOrd="0" presId="urn:microsoft.com/office/officeart/2008/layout/CircularPictureCallout"/>
    <dgm:cxn modelId="{1F9CC7B7-95B2-DA4D-A5C1-98BC940F0B8F}" type="presParOf" srcId="{DB662D78-D40C-9040-AA34-1D32A5995341}" destId="{62FADB4F-FC75-7848-893A-B74581E1E5BA}" srcOrd="13" destOrd="0" presId="urn:microsoft.com/office/officeart/2008/layout/CircularPictureCallout"/>
    <dgm:cxn modelId="{8CA0BD99-29E3-3B40-A45C-85BB685ADE35}" type="presParOf" srcId="{62FADB4F-FC75-7848-893A-B74581E1E5BA}" destId="{19D87F9A-FA8B-3E46-83D2-42DA2288A5FA}" srcOrd="0" destOrd="0" presId="urn:microsoft.com/office/officeart/2008/layout/CircularPictureCallout"/>
  </dgm:cxnLst>
  <dgm:bg>
    <a:effectLst>
      <a:outerShdw blurRad="50800" dist="38100" dir="8100000" algn="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BDCCB64-652F-3547-B9AD-12E447A0C2A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F468CF7-9E7C-8040-B347-5BF0E28C7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BaltimoreNISO/lapierre-impact-on-the-user-accessibilit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sistivetech.com/adaptive-technology-versus-assistive-technology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1788" y="611188"/>
            <a:ext cx="3806825" cy="2141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</a:t>
            </a:r>
            <a:r>
              <a:rPr lang="en-US" baseline="0" dirty="0" err="1"/>
              <a:t>cdn.yoast.com</a:t>
            </a:r>
            <a:r>
              <a:rPr lang="en-US" baseline="0" dirty="0"/>
              <a:t>/app/uploads/2015/11/Accessibility_matters_FI-1.png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9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sz="1100" dirty="0"/>
              <a:t>Image Source: http://</a:t>
            </a:r>
            <a:r>
              <a:rPr lang="en-US" sz="1100" dirty="0" err="1"/>
              <a:t>www.accesscomplianceservices.net</a:t>
            </a:r>
            <a:r>
              <a:rPr lang="en-US" sz="1100" dirty="0"/>
              <a:t>/</a:t>
            </a:r>
            <a:r>
              <a:rPr lang="en-US" sz="1100" dirty="0" err="1"/>
              <a:t>mediafiles</a:t>
            </a:r>
            <a:r>
              <a:rPr lang="en-US" sz="1100" dirty="0"/>
              <a:t>/subpages/images/md_12_polling.jpg</a:t>
            </a:r>
          </a:p>
          <a:p>
            <a:endParaRPr lang="en-US" dirty="0" smtClean="0"/>
          </a:p>
          <a:p>
            <a:pPr marL="174708" indent="-174708">
              <a:buFont typeface="Arial" charset="0"/>
              <a:buChar char="•"/>
            </a:pPr>
            <a:r>
              <a:rPr lang="en-US" dirty="0" smtClean="0"/>
              <a:t>Although</a:t>
            </a:r>
            <a:r>
              <a:rPr lang="en-US" baseline="0" dirty="0" smtClean="0"/>
              <a:t> there have been laws around for </a:t>
            </a:r>
            <a:r>
              <a:rPr lang="en-US" b="1" baseline="0" dirty="0" smtClean="0"/>
              <a:t>some</a:t>
            </a:r>
            <a:r>
              <a:rPr lang="en-US" baseline="0" dirty="0" smtClean="0"/>
              <a:t> time regarding accessibility for </a:t>
            </a:r>
            <a:r>
              <a:rPr lang="en-US" b="1" baseline="0" dirty="0" smtClean="0"/>
              <a:t>certain</a:t>
            </a:r>
            <a:r>
              <a:rPr lang="en-US" baseline="0" dirty="0" smtClean="0"/>
              <a:t> things such as </a:t>
            </a:r>
            <a:r>
              <a:rPr lang="en-US" b="1" baseline="0" dirty="0" smtClean="0"/>
              <a:t>voting</a:t>
            </a:r>
            <a:r>
              <a:rPr lang="en-US" baseline="0" dirty="0" smtClean="0"/>
              <a:t>, it does not </a:t>
            </a:r>
            <a:r>
              <a:rPr lang="en-US" b="1" baseline="0" dirty="0" smtClean="0"/>
              <a:t>necessarily</a:t>
            </a:r>
            <a:r>
              <a:rPr lang="en-US" baseline="0" dirty="0" smtClean="0"/>
              <a:t> mean that accessibility</a:t>
            </a:r>
            <a:r>
              <a:rPr lang="en-US" dirty="0" smtClean="0"/>
              <a:t> will be </a:t>
            </a:r>
            <a:r>
              <a:rPr lang="en-US" b="1" dirty="0" smtClean="0"/>
              <a:t>properly</a:t>
            </a:r>
            <a:r>
              <a:rPr lang="en-US" dirty="0" smtClean="0"/>
              <a:t> implemented</a:t>
            </a:r>
            <a:r>
              <a:rPr lang="en-US" baseline="0" dirty="0" smtClean="0"/>
              <a:t>. Also, in a very </a:t>
            </a:r>
            <a:r>
              <a:rPr lang="en-US" b="1" baseline="0" dirty="0" smtClean="0"/>
              <a:t>western-centric </a:t>
            </a:r>
            <a:r>
              <a:rPr lang="en-US" baseline="0" dirty="0" smtClean="0"/>
              <a:t>sense, we assume that if we make </a:t>
            </a:r>
            <a:r>
              <a:rPr lang="en-US" b="1" baseline="0" dirty="0" smtClean="0"/>
              <a:t>enough</a:t>
            </a:r>
            <a:r>
              <a:rPr lang="en-US" baseline="0" dirty="0" smtClean="0"/>
              <a:t> of a fuss,</a:t>
            </a:r>
            <a:r>
              <a:rPr lang="en-US" dirty="0" smtClean="0"/>
              <a:t> things will be made to </a:t>
            </a:r>
            <a:r>
              <a:rPr lang="en-US" baseline="0" dirty="0" smtClean="0"/>
              <a:t>change. However, when considering</a:t>
            </a:r>
            <a:r>
              <a:rPr lang="en-US" dirty="0" smtClean="0"/>
              <a:t> </a:t>
            </a:r>
            <a:r>
              <a:rPr lang="en-US" b="1" baseline="0" dirty="0" smtClean="0"/>
              <a:t>less-developed</a:t>
            </a:r>
            <a:r>
              <a:rPr lang="en-US" baseline="0" dirty="0" smtClean="0"/>
              <a:t> nations, whose views on disability may be </a:t>
            </a:r>
            <a:r>
              <a:rPr lang="en-US" b="1" baseline="0" dirty="0" smtClean="0"/>
              <a:t>less</a:t>
            </a:r>
            <a:r>
              <a:rPr lang="en-US" baseline="0" dirty="0" smtClean="0"/>
              <a:t> inclusive, people with certain disabilities </a:t>
            </a:r>
            <a:r>
              <a:rPr lang="en-US" b="1" baseline="0" dirty="0" smtClean="0"/>
              <a:t>may</a:t>
            </a:r>
            <a:r>
              <a:rPr lang="en-US" baseline="0" dirty="0" smtClean="0"/>
              <a:t> be excluded from the democratic process altogether.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Public activities such as demonstrations are </a:t>
            </a:r>
            <a:r>
              <a:rPr lang="en-US" b="1" baseline="0" dirty="0" smtClean="0"/>
              <a:t>another</a:t>
            </a:r>
            <a:r>
              <a:rPr lang="en-US" baseline="0" dirty="0" smtClean="0"/>
              <a:t> way in which people with disabilities may be disengaged. Having said that, given how some demonstrations can turn ugly quickly, it may not be the </a:t>
            </a:r>
            <a:r>
              <a:rPr lang="en-US" b="1" baseline="0" dirty="0" smtClean="0"/>
              <a:t>best</a:t>
            </a:r>
            <a:r>
              <a:rPr lang="en-US" baseline="0" dirty="0" smtClean="0"/>
              <a:t> example. However, in </a:t>
            </a:r>
            <a:r>
              <a:rPr lang="en-US" b="1" baseline="0" dirty="0" smtClean="0"/>
              <a:t>this</a:t>
            </a:r>
            <a:r>
              <a:rPr lang="en-US" baseline="0" dirty="0" smtClean="0"/>
              <a:t> case, how </a:t>
            </a:r>
            <a:r>
              <a:rPr lang="en-US" b="1" baseline="0" dirty="0" smtClean="0"/>
              <a:t>does</a:t>
            </a:r>
            <a:r>
              <a:rPr lang="en-US" baseline="0" dirty="0" smtClean="0"/>
              <a:t> the disabled citizen’s discontent </a:t>
            </a:r>
            <a:r>
              <a:rPr lang="en-US" b="1" baseline="0" dirty="0" smtClean="0"/>
              <a:t>get</a:t>
            </a:r>
            <a:r>
              <a:rPr lang="en-US" baseline="0" dirty="0" smtClean="0"/>
              <a:t> communicated?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Employment? In a 2012 study by </a:t>
            </a:r>
            <a:r>
              <a:rPr lang="en-US" baseline="0" dirty="0" err="1" smtClean="0"/>
              <a:t>StatsCan</a:t>
            </a:r>
            <a:r>
              <a:rPr lang="en-US" baseline="0" dirty="0" smtClean="0"/>
              <a:t>, the unemployment rate amongst people with disabilities was </a:t>
            </a:r>
            <a:r>
              <a:rPr lang="en-US" b="1" baseline="0" dirty="0" smtClean="0"/>
              <a:t>double</a:t>
            </a:r>
            <a:r>
              <a:rPr lang="en-US" baseline="0" dirty="0" smtClean="0"/>
              <a:t> of those without (~11% vs ~6%). The ability to </a:t>
            </a:r>
            <a:r>
              <a:rPr lang="en-US" b="1" baseline="0" dirty="0" smtClean="0"/>
              <a:t>participate</a:t>
            </a:r>
            <a:r>
              <a:rPr lang="en-US" baseline="0" dirty="0" smtClean="0"/>
              <a:t> in the economy through</a:t>
            </a:r>
            <a:r>
              <a:rPr lang="en-US" dirty="0"/>
              <a:t> </a:t>
            </a:r>
            <a:r>
              <a:rPr lang="en-US" dirty="0" smtClean="0"/>
              <a:t>employment </a:t>
            </a:r>
            <a:r>
              <a:rPr lang="en-US" baseline="0" dirty="0" smtClean="0"/>
              <a:t>is a </a:t>
            </a:r>
            <a:r>
              <a:rPr lang="en-US" b="1" baseline="0" dirty="0" smtClean="0"/>
              <a:t>form</a:t>
            </a:r>
            <a:r>
              <a:rPr lang="en-US" baseline="0" dirty="0" smtClean="0"/>
              <a:t> of citizen engagement, in that it </a:t>
            </a:r>
            <a:r>
              <a:rPr lang="en-US" b="1" baseline="0" dirty="0" smtClean="0"/>
              <a:t>allows</a:t>
            </a:r>
            <a:r>
              <a:rPr lang="en-US" baseline="0" dirty="0" smtClean="0"/>
              <a:t> one to contribute to the </a:t>
            </a:r>
            <a:r>
              <a:rPr lang="en-US" b="1" baseline="0" dirty="0" smtClean="0"/>
              <a:t>creation</a:t>
            </a:r>
            <a:r>
              <a:rPr lang="en-US" baseline="0" dirty="0" smtClean="0"/>
              <a:t> of knowledge and wealth for a country. Poor access to employment </a:t>
            </a:r>
            <a:r>
              <a:rPr lang="en-US" b="1" baseline="0" dirty="0" smtClean="0"/>
              <a:t>may</a:t>
            </a:r>
            <a:r>
              <a:rPr lang="en-US" baseline="0" dirty="0" smtClean="0"/>
              <a:t> disengage citizens from participating in </a:t>
            </a:r>
            <a:r>
              <a:rPr lang="en-US" b="1" baseline="0" dirty="0" smtClean="0"/>
              <a:t>other</a:t>
            </a:r>
            <a:r>
              <a:rPr lang="en-US" baseline="0" dirty="0" smtClean="0"/>
              <a:t> socio-economic activities, and </a:t>
            </a:r>
            <a:r>
              <a:rPr lang="en-US" b="1" baseline="0" dirty="0" smtClean="0"/>
              <a:t>also</a:t>
            </a:r>
            <a:r>
              <a:rPr lang="en-US" baseline="0" dirty="0" smtClean="0"/>
              <a:t> make them feel like they do not have a </a:t>
            </a:r>
            <a:r>
              <a:rPr lang="en-US" b="1" baseline="0" dirty="0" smtClean="0"/>
              <a:t>right</a:t>
            </a:r>
            <a:r>
              <a:rPr lang="en-US" baseline="0" dirty="0" smtClean="0"/>
              <a:t> to a voice.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All of this trickles down </a:t>
            </a:r>
            <a:r>
              <a:rPr lang="en-US" b="1" baseline="0" dirty="0" smtClean="0"/>
              <a:t>eventually</a:t>
            </a:r>
            <a:r>
              <a:rPr lang="en-US" baseline="0" dirty="0" smtClean="0"/>
              <a:t> to digital engagement with </a:t>
            </a:r>
            <a:r>
              <a:rPr lang="en-US" b="1" baseline="0" dirty="0" smtClean="0"/>
              <a:t>government</a:t>
            </a:r>
            <a:r>
              <a:rPr lang="en-US" baseline="0" dirty="0" smtClean="0"/>
              <a:t>. Say I have limited </a:t>
            </a:r>
            <a:r>
              <a:rPr lang="en-US" b="1" baseline="0" dirty="0" smtClean="0"/>
              <a:t>education</a:t>
            </a:r>
            <a:r>
              <a:rPr lang="en-US" baseline="0" dirty="0" smtClean="0"/>
              <a:t> but really want to be able to submit my </a:t>
            </a:r>
            <a:r>
              <a:rPr lang="en-US" b="1" baseline="0" dirty="0" smtClean="0"/>
              <a:t>own</a:t>
            </a:r>
            <a:r>
              <a:rPr lang="en-US" baseline="0" dirty="0" smtClean="0"/>
              <a:t> taxes online. Use of </a:t>
            </a:r>
            <a:r>
              <a:rPr lang="en-US" b="1" baseline="0" dirty="0" smtClean="0"/>
              <a:t>complex</a:t>
            </a:r>
            <a:r>
              <a:rPr lang="en-US" baseline="0" dirty="0" smtClean="0"/>
              <a:t> versus </a:t>
            </a:r>
            <a:r>
              <a:rPr lang="en-US" b="1" baseline="0" dirty="0" smtClean="0"/>
              <a:t>plain</a:t>
            </a:r>
            <a:r>
              <a:rPr lang="en-US" baseline="0" dirty="0" smtClean="0"/>
              <a:t> language may prevent me from doing that. </a:t>
            </a:r>
            <a:r>
              <a:rPr lang="en-US" b="1" baseline="0" dirty="0" smtClean="0"/>
              <a:t>Or</a:t>
            </a:r>
            <a:r>
              <a:rPr lang="en-US" baseline="0" dirty="0" smtClean="0"/>
              <a:t> as an aged person with </a:t>
            </a:r>
            <a:r>
              <a:rPr lang="en-US" b="1" baseline="0" dirty="0" smtClean="0"/>
              <a:t>low</a:t>
            </a:r>
            <a:r>
              <a:rPr lang="en-US" baseline="0" dirty="0" smtClean="0"/>
              <a:t> visibility,</a:t>
            </a:r>
            <a:r>
              <a:rPr lang="en-US" dirty="0" smtClean="0"/>
              <a:t> </a:t>
            </a:r>
            <a:r>
              <a:rPr lang="en-US" baseline="0" dirty="0" smtClean="0"/>
              <a:t>a </a:t>
            </a:r>
            <a:r>
              <a:rPr lang="en-US" b="1" baseline="0" dirty="0" smtClean="0"/>
              <a:t>tremor</a:t>
            </a:r>
            <a:r>
              <a:rPr lang="en-US" baseline="0" dirty="0" smtClean="0"/>
              <a:t>, and little support, I </a:t>
            </a:r>
            <a:r>
              <a:rPr lang="en-US" b="1" baseline="0" dirty="0" smtClean="0"/>
              <a:t>may</a:t>
            </a:r>
            <a:r>
              <a:rPr lang="en-US" baseline="0" dirty="0" smtClean="0"/>
              <a:t> have trouble accessing information on my </a:t>
            </a:r>
            <a:r>
              <a:rPr lang="en-US" b="1" baseline="0" dirty="0" smtClean="0"/>
              <a:t>benefits</a:t>
            </a:r>
            <a:r>
              <a:rPr lang="en-US" baseline="0" dirty="0" smtClean="0"/>
              <a:t>.</a:t>
            </a:r>
          </a:p>
          <a:p>
            <a:pPr marL="174708" indent="-174708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0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1788" y="611188"/>
            <a:ext cx="3806825" cy="2141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source</a:t>
            </a:r>
            <a:r>
              <a:rPr lang="en-US" baseline="0" dirty="0" smtClean="0"/>
              <a:t> </a:t>
            </a:r>
            <a:r>
              <a:rPr lang="en-US" baseline="0" dirty="0"/>
              <a:t>(</a:t>
            </a:r>
            <a:r>
              <a:rPr lang="en-US" baseline="0" dirty="0" err="1"/>
              <a:t>yoda</a:t>
            </a:r>
            <a:r>
              <a:rPr lang="en-US" baseline="0" dirty="0"/>
              <a:t>): https://</a:t>
            </a:r>
            <a:r>
              <a:rPr lang="en-US" baseline="0" dirty="0" err="1"/>
              <a:t>i.pinimg.com</a:t>
            </a:r>
            <a:r>
              <a:rPr lang="en-US" baseline="0" dirty="0"/>
              <a:t>/736x/b3/26/9e/b3269e880f762ba7e828b5faf7ed0630--</a:t>
            </a:r>
            <a:r>
              <a:rPr lang="en-US" baseline="0" dirty="0" smtClean="0"/>
              <a:t>a-meme-funny-</a:t>
            </a:r>
            <a:r>
              <a:rPr lang="en-US" baseline="0" dirty="0" err="1" smtClean="0"/>
              <a:t>memes.jpg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/>
              <a:t>The ability to participate in </a:t>
            </a:r>
            <a:r>
              <a:rPr lang="en-US" b="1" dirty="0"/>
              <a:t>different</a:t>
            </a:r>
            <a:r>
              <a:rPr lang="en-US" dirty="0"/>
              <a:t> social activities online </a:t>
            </a:r>
            <a:r>
              <a:rPr lang="en-US" b="1" dirty="0"/>
              <a:t>could</a:t>
            </a:r>
            <a:r>
              <a:rPr lang="en-US" dirty="0"/>
              <a:t> be hampered by something as simple as </a:t>
            </a:r>
            <a:r>
              <a:rPr lang="en-US" b="1" dirty="0"/>
              <a:t>which</a:t>
            </a:r>
            <a:r>
              <a:rPr lang="en-US" dirty="0"/>
              <a:t> language you understand. We probably all recognize the </a:t>
            </a:r>
            <a:r>
              <a:rPr lang="en-US" b="1" dirty="0"/>
              <a:t>images</a:t>
            </a:r>
            <a:r>
              <a:rPr lang="en-US" dirty="0"/>
              <a:t> in the backgrounds of these memes, but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smtClean="0"/>
              <a:t>necessarily the </a:t>
            </a:r>
            <a:r>
              <a:rPr lang="en-US" dirty="0"/>
              <a:t>meaning of the words.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GERMAN </a:t>
            </a:r>
            <a:r>
              <a:rPr lang="mr-IN" baseline="0" dirty="0" smtClean="0"/>
              <a:t>–</a:t>
            </a:r>
            <a:r>
              <a:rPr lang="en-US" baseline="0" dirty="0" smtClean="0"/>
              <a:t> I’ve got this!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POLISH </a:t>
            </a:r>
            <a:r>
              <a:rPr lang="mr-IN" baseline="0" dirty="0" smtClean="0"/>
              <a:t>–</a:t>
            </a:r>
            <a:r>
              <a:rPr lang="en-US" baseline="0" dirty="0" smtClean="0"/>
              <a:t> The farther your gym clothes are, the more tired you feel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SOMALI - Get to know me, before you reject me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humans we are </a:t>
            </a:r>
            <a:r>
              <a:rPr lang="en-US" b="1" baseline="0" dirty="0" smtClean="0"/>
              <a:t>social</a:t>
            </a:r>
            <a:r>
              <a:rPr lang="en-US" baseline="0" dirty="0" smtClean="0"/>
              <a:t> beings, and not having access to localized </a:t>
            </a:r>
            <a:r>
              <a:rPr lang="en-US" b="1" baseline="0" dirty="0" smtClean="0"/>
              <a:t>social</a:t>
            </a:r>
            <a:r>
              <a:rPr lang="en-US" baseline="0" dirty="0" smtClean="0"/>
              <a:t> networks (geographically speaking) through online platforms, </a:t>
            </a:r>
            <a:r>
              <a:rPr lang="en-US" b="1" baseline="0" dirty="0" smtClean="0"/>
              <a:t>could</a:t>
            </a:r>
            <a:r>
              <a:rPr lang="en-US" baseline="0" dirty="0" smtClean="0"/>
              <a:t> have an adverse effect on people, which </a:t>
            </a:r>
            <a:r>
              <a:rPr lang="en-US" b="1" baseline="0" dirty="0" smtClean="0"/>
              <a:t>could</a:t>
            </a:r>
            <a:r>
              <a:rPr lang="en-US" baseline="0" dirty="0" smtClean="0"/>
              <a:t> become an adverse effect on society.</a:t>
            </a:r>
          </a:p>
          <a:p>
            <a:endParaRPr lang="en-US" baseline="0" dirty="0" smtClean="0"/>
          </a:p>
          <a:p>
            <a:pPr defTabSz="931774">
              <a:defRPr/>
            </a:pPr>
            <a:r>
              <a:rPr lang="en-US" baseline="0" dirty="0" smtClean="0"/>
              <a:t>Also, as an interesting aside, </a:t>
            </a:r>
            <a:r>
              <a:rPr lang="en-US" b="1" baseline="0" dirty="0" smtClean="0"/>
              <a:t>translation</a:t>
            </a:r>
            <a:r>
              <a:rPr lang="en-US" baseline="0" dirty="0" smtClean="0"/>
              <a:t> platforms such as google translate are continually evolving their dictionaries based on </a:t>
            </a:r>
            <a:r>
              <a:rPr lang="en-US" b="1" baseline="0" dirty="0" smtClean="0"/>
              <a:t>algorithms</a:t>
            </a:r>
            <a:r>
              <a:rPr lang="en-US" baseline="0" dirty="0" smtClean="0"/>
              <a:t> that are programmed by people. So, w</a:t>
            </a:r>
            <a:r>
              <a:rPr lang="en-US" dirty="0" smtClean="0"/>
              <a:t>ho controls </a:t>
            </a:r>
            <a:r>
              <a:rPr lang="en-US" b="1" dirty="0" smtClean="0"/>
              <a:t>what</a:t>
            </a:r>
            <a:r>
              <a:rPr lang="en-US" dirty="0" smtClean="0"/>
              <a:t> we read or say in another language? If the translations are based on </a:t>
            </a:r>
            <a:r>
              <a:rPr lang="en-US" b="1" dirty="0" smtClean="0"/>
              <a:t>consensus</a:t>
            </a:r>
            <a:r>
              <a:rPr lang="en-US" dirty="0" smtClean="0"/>
              <a:t>, are they necessarily </a:t>
            </a:r>
            <a:r>
              <a:rPr lang="en-US" b="1" dirty="0" smtClean="0"/>
              <a:t>correct</a:t>
            </a:r>
            <a:r>
              <a:rPr lang="en-US" dirty="0" smtClean="0"/>
              <a:t>? How could this affect things like </a:t>
            </a:r>
            <a:r>
              <a:rPr lang="en-US" b="1" dirty="0" smtClean="0"/>
              <a:t>policy</a:t>
            </a:r>
            <a:r>
              <a:rPr lang="en-US" dirty="0" smtClean="0"/>
              <a:t> interpretation or </a:t>
            </a:r>
            <a:r>
              <a:rPr lang="en-US" b="1" dirty="0" smtClean="0"/>
              <a:t>rules</a:t>
            </a:r>
            <a:r>
              <a:rPr lang="en-US" dirty="0" smtClean="0"/>
              <a:t> for small business and/or individuals? Could it be an appropriate </a:t>
            </a:r>
            <a:r>
              <a:rPr lang="en-US" b="1" dirty="0" smtClean="0"/>
              <a:t>defense</a:t>
            </a:r>
            <a:r>
              <a:rPr lang="en-US" dirty="0" smtClean="0"/>
              <a:t> for wrong-doing?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Accessibility can also be contextual.</a:t>
            </a:r>
          </a:p>
          <a:p>
            <a:endParaRPr lang="en-US" dirty="0"/>
          </a:p>
          <a:p>
            <a:r>
              <a:rPr lang="en-US" baseline="0" dirty="0" smtClean="0"/>
              <a:t>A couple of weeks</a:t>
            </a:r>
            <a:r>
              <a:rPr lang="en-US" dirty="0" smtClean="0"/>
              <a:t> ago </a:t>
            </a:r>
            <a:r>
              <a:rPr lang="en-US" baseline="0" dirty="0" smtClean="0"/>
              <a:t>I had hurt my </a:t>
            </a:r>
            <a:r>
              <a:rPr lang="en-US" b="1" baseline="0" dirty="0" smtClean="0"/>
              <a:t>back</a:t>
            </a:r>
            <a:r>
              <a:rPr lang="en-US" baseline="0" dirty="0" smtClean="0"/>
              <a:t> so opted to stay home;</a:t>
            </a:r>
            <a:r>
              <a:rPr lang="en-US" dirty="0" smtClean="0"/>
              <a:t> </a:t>
            </a:r>
            <a:r>
              <a:rPr lang="en-US" baseline="0" dirty="0" smtClean="0"/>
              <a:t>a low-level </a:t>
            </a:r>
            <a:r>
              <a:rPr lang="en-US" b="1" baseline="0" dirty="0" smtClean="0"/>
              <a:t>temporary</a:t>
            </a:r>
            <a:r>
              <a:rPr lang="en-US" baseline="0" dirty="0" smtClean="0"/>
              <a:t> disability. </a:t>
            </a:r>
          </a:p>
          <a:p>
            <a:endParaRPr lang="en-US" dirty="0"/>
          </a:p>
          <a:p>
            <a:r>
              <a:rPr lang="en-US" dirty="0"/>
              <a:t>This was </a:t>
            </a:r>
            <a:r>
              <a:rPr lang="en-US" b="1" dirty="0"/>
              <a:t>my</a:t>
            </a:r>
            <a:r>
              <a:rPr lang="en-US" dirty="0"/>
              <a:t> experience with accessing our class </a:t>
            </a:r>
            <a:r>
              <a:rPr lang="en-US" dirty="0" smtClean="0"/>
              <a:t>from home. </a:t>
            </a:r>
            <a:r>
              <a:rPr lang="en-US" baseline="0" dirty="0" smtClean="0"/>
              <a:t>Due to the </a:t>
            </a:r>
            <a:r>
              <a:rPr lang="en-US" b="1" baseline="0" dirty="0" smtClean="0"/>
              <a:t>infrastructure</a:t>
            </a:r>
            <a:r>
              <a:rPr lang="en-US" baseline="0" dirty="0" smtClean="0"/>
              <a:t> constraints of the room, the experience with attending class </a:t>
            </a:r>
            <a:r>
              <a:rPr lang="en-US" b="1" baseline="0" dirty="0" smtClean="0"/>
              <a:t>virtually</a:t>
            </a:r>
            <a:r>
              <a:rPr lang="en-US" baseline="0" dirty="0" smtClean="0"/>
              <a:t> was less than ideal. </a:t>
            </a:r>
          </a:p>
          <a:p>
            <a:endParaRPr lang="en-US" dirty="0"/>
          </a:p>
          <a:p>
            <a:r>
              <a:rPr lang="en-US" dirty="0"/>
              <a:t>So, accessibility can be contextual. Whether in </a:t>
            </a:r>
            <a:r>
              <a:rPr lang="en-US" b="1" dirty="0"/>
              <a:t>public</a:t>
            </a:r>
            <a:r>
              <a:rPr lang="en-US" dirty="0"/>
              <a:t> spaces or online, if the underlying </a:t>
            </a:r>
            <a:r>
              <a:rPr lang="en-US" b="1" dirty="0"/>
              <a:t>infrastructure</a:t>
            </a:r>
            <a:r>
              <a:rPr lang="en-US" dirty="0"/>
              <a:t> has not been fully </a:t>
            </a:r>
            <a:r>
              <a:rPr lang="en-US" dirty="0" smtClean="0"/>
              <a:t>and </a:t>
            </a:r>
            <a:r>
              <a:rPr lang="en-US" b="1" dirty="0" smtClean="0"/>
              <a:t>meaningfully</a:t>
            </a:r>
            <a:r>
              <a:rPr lang="en-US" dirty="0" smtClean="0"/>
              <a:t> thought </a:t>
            </a:r>
            <a:r>
              <a:rPr lang="en-US" dirty="0"/>
              <a:t>through, it can create </a:t>
            </a:r>
            <a:r>
              <a:rPr lang="en-US" b="1" dirty="0"/>
              <a:t>barriers</a:t>
            </a:r>
            <a:r>
              <a:rPr lang="en-US" dirty="0"/>
              <a:t> to accessibility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6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7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1788" y="611188"/>
            <a:ext cx="3806825" cy="2141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www.powerretail.com.au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-content/uploads/2014/12/</a:t>
            </a:r>
            <a:r>
              <a:rPr lang="en-US" dirty="0" err="1" smtClean="0"/>
              <a:t>elephant.jpg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Plain language is the </a:t>
            </a:r>
            <a:r>
              <a:rPr lang="en-US" b="1" dirty="0" smtClean="0"/>
              <a:t>elephant</a:t>
            </a:r>
            <a:r>
              <a:rPr lang="en-US" dirty="0" smtClean="0"/>
              <a:t> in the room. Academic writing is </a:t>
            </a:r>
            <a:r>
              <a:rPr lang="en-US" b="1" dirty="0" smtClean="0"/>
              <a:t>known</a:t>
            </a:r>
            <a:r>
              <a:rPr lang="en-US" dirty="0" smtClean="0"/>
              <a:t> for being thick,</a:t>
            </a:r>
            <a:r>
              <a:rPr lang="en-US" baseline="0" dirty="0" smtClean="0"/>
              <a:t> which </a:t>
            </a:r>
            <a:r>
              <a:rPr lang="en-US" b="1" baseline="0" dirty="0" smtClean="0"/>
              <a:t>means</a:t>
            </a:r>
            <a:r>
              <a:rPr lang="en-US" baseline="0" dirty="0" smtClean="0"/>
              <a:t> that not everyone can just pick up and read it. Some </a:t>
            </a:r>
            <a:r>
              <a:rPr lang="en-US" b="1" baseline="0" dirty="0" smtClean="0"/>
              <a:t>literature</a:t>
            </a:r>
            <a:r>
              <a:rPr lang="en-US" baseline="0" dirty="0" smtClean="0"/>
              <a:t> is like that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this part of some social construction of </a:t>
            </a:r>
            <a:r>
              <a:rPr lang="en-US" b="1" baseline="0" dirty="0" smtClean="0"/>
              <a:t>identities</a:t>
            </a:r>
            <a:r>
              <a:rPr lang="en-US" baseline="0" dirty="0" smtClean="0"/>
              <a:t> for which we feel we </a:t>
            </a:r>
            <a:r>
              <a:rPr lang="en-US" b="1" baseline="0" dirty="0" smtClean="0"/>
              <a:t>need</a:t>
            </a:r>
            <a:r>
              <a:rPr lang="en-US" baseline="0" dirty="0" smtClean="0"/>
              <a:t> certain professions to seem less accessible to establish their credibility? Is it perhaps because in </a:t>
            </a:r>
            <a:r>
              <a:rPr lang="en-US" b="1" baseline="0" dirty="0" smtClean="0"/>
              <a:t>academia</a:t>
            </a:r>
            <a:r>
              <a:rPr lang="en-US" baseline="0" dirty="0" smtClean="0"/>
              <a:t> we are often dealing with things at more </a:t>
            </a:r>
            <a:r>
              <a:rPr lang="en-US" b="1" baseline="0" dirty="0" smtClean="0"/>
              <a:t>theoretical</a:t>
            </a:r>
            <a:r>
              <a:rPr lang="en-US" baseline="0" dirty="0" smtClean="0"/>
              <a:t> levels, and as a result we want people to enter the discourse only when they have </a:t>
            </a:r>
            <a:r>
              <a:rPr lang="en-US" b="1" baseline="0" dirty="0" smtClean="0"/>
              <a:t>enough</a:t>
            </a:r>
            <a:r>
              <a:rPr lang="en-US" baseline="0" dirty="0" smtClean="0"/>
              <a:t> of a context to be able to </a:t>
            </a:r>
            <a:r>
              <a:rPr lang="en-US" b="1" baseline="0" dirty="0" smtClean="0"/>
              <a:t>contribute</a:t>
            </a:r>
            <a:r>
              <a:rPr lang="en-US" baseline="0" dirty="0" smtClean="0"/>
              <a:t> to the production of knowledge, rather than </a:t>
            </a:r>
            <a:r>
              <a:rPr lang="en-US" b="1" baseline="0" dirty="0" smtClean="0"/>
              <a:t>distract</a:t>
            </a:r>
            <a:r>
              <a:rPr lang="en-US" baseline="0" dirty="0" smtClean="0"/>
              <a:t> from it with noise?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 of Jean Piaget’s theory of cognitive </a:t>
            </a:r>
            <a:r>
              <a:rPr lang="en-US" b="1" baseline="0" dirty="0" smtClean="0"/>
              <a:t>development</a:t>
            </a:r>
            <a:r>
              <a:rPr lang="en-US" baseline="0" dirty="0" smtClean="0"/>
              <a:t> speaks to the notions of </a:t>
            </a:r>
            <a:r>
              <a:rPr lang="en-US" b="1" baseline="0" dirty="0" smtClean="0"/>
              <a:t>Assimilation</a:t>
            </a:r>
            <a:r>
              <a:rPr lang="en-US" baseline="0" dirty="0" smtClean="0"/>
              <a:t> and </a:t>
            </a:r>
            <a:r>
              <a:rPr lang="en-US" b="1" baseline="0" dirty="0" smtClean="0"/>
              <a:t>Accommodation</a:t>
            </a:r>
            <a:r>
              <a:rPr lang="en-US" baseline="0" dirty="0" smtClean="0"/>
              <a:t>, in which, </a:t>
            </a:r>
            <a:r>
              <a:rPr lang="en-US" b="1" baseline="0" dirty="0" smtClean="0"/>
              <a:t>especially</a:t>
            </a:r>
            <a:r>
              <a:rPr lang="en-US" baseline="0" dirty="0" smtClean="0"/>
              <a:t> in children, they learn a concept </a:t>
            </a:r>
            <a:r>
              <a:rPr lang="en-US" b="1" baseline="0" dirty="0" smtClean="0"/>
              <a:t>first</a:t>
            </a:r>
            <a:r>
              <a:rPr lang="en-US" baseline="0" dirty="0" smtClean="0"/>
              <a:t> by taking it in and assimilating it into their </a:t>
            </a:r>
            <a:r>
              <a:rPr lang="en-US" b="1" baseline="0" dirty="0" smtClean="0"/>
              <a:t>own</a:t>
            </a:r>
            <a:r>
              <a:rPr lang="en-US" baseline="0" dirty="0" smtClean="0"/>
              <a:t> mental models, and then later, after </a:t>
            </a:r>
            <a:r>
              <a:rPr lang="en-US" b="1" baseline="0" dirty="0" smtClean="0"/>
              <a:t>much</a:t>
            </a:r>
            <a:r>
              <a:rPr lang="en-US" baseline="0" dirty="0" smtClean="0"/>
              <a:t> interaction with the concept, they will </a:t>
            </a:r>
            <a:r>
              <a:rPr lang="en-US" b="1" baseline="0" dirty="0" smtClean="0"/>
              <a:t>change</a:t>
            </a:r>
            <a:r>
              <a:rPr lang="en-US" baseline="0" dirty="0" smtClean="0"/>
              <a:t> their mental models to accommodate </a:t>
            </a:r>
            <a:r>
              <a:rPr lang="en-US" b="1" baseline="0" dirty="0" smtClean="0"/>
              <a:t>new</a:t>
            </a:r>
            <a:r>
              <a:rPr lang="en-US" baseline="0" dirty="0" smtClean="0"/>
              <a:t> knowledge into </a:t>
            </a:r>
            <a:r>
              <a:rPr lang="en-US" b="1" baseline="0" dirty="0" smtClean="0"/>
              <a:t>existing</a:t>
            </a:r>
            <a:r>
              <a:rPr lang="en-US" baseline="0" dirty="0" smtClean="0"/>
              <a:t> knowledge. </a:t>
            </a:r>
          </a:p>
          <a:p>
            <a:endParaRPr lang="en-US" dirty="0"/>
          </a:p>
          <a:p>
            <a:r>
              <a:rPr lang="en-US" baseline="0" dirty="0" smtClean="0"/>
              <a:t>Perhaps academic writing </a:t>
            </a:r>
            <a:r>
              <a:rPr lang="en-US" b="1" baseline="0" dirty="0" smtClean="0"/>
              <a:t>wants</a:t>
            </a:r>
            <a:r>
              <a:rPr lang="en-US" baseline="0" dirty="0" smtClean="0"/>
              <a:t> us to be somewhere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the two to begin</a:t>
            </a:r>
            <a:r>
              <a:rPr lang="en-US" dirty="0" smtClean="0"/>
              <a:t> with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pick</a:t>
            </a:r>
            <a:r>
              <a:rPr lang="en-US" baseline="0" dirty="0" smtClean="0"/>
              <a:t> on Shawn, only because he is the </a:t>
            </a:r>
            <a:r>
              <a:rPr lang="en-US" b="1" baseline="0" dirty="0" smtClean="0"/>
              <a:t>only</a:t>
            </a:r>
            <a:r>
              <a:rPr lang="en-US" baseline="0" dirty="0" smtClean="0"/>
              <a:t> Ph.D. in the room. However, I think we can all contribute to this discussion.</a:t>
            </a:r>
          </a:p>
          <a:p>
            <a:endParaRPr lang="en-US" dirty="0"/>
          </a:p>
          <a:p>
            <a:r>
              <a:rPr lang="en-US" dirty="0" smtClean="0"/>
              <a:t>What do </a:t>
            </a:r>
            <a:r>
              <a:rPr lang="en-US" b="1" dirty="0" smtClean="0"/>
              <a:t>you</a:t>
            </a:r>
            <a:r>
              <a:rPr lang="en-US" dirty="0" smtClean="0"/>
              <a:t> think?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pPr defTabSz="931774">
              <a:defRPr/>
            </a:pPr>
            <a:r>
              <a:rPr lang="en-US" dirty="0" smtClean="0"/>
              <a:t>Coming back to Seymour </a:t>
            </a:r>
            <a:r>
              <a:rPr lang="en-US" dirty="0" err="1" smtClean="0"/>
              <a:t>Papert</a:t>
            </a:r>
            <a:r>
              <a:rPr lang="en-US" dirty="0" smtClean="0"/>
              <a:t> and his paper titled, “</a:t>
            </a:r>
            <a:r>
              <a:rPr lang="en-US" dirty="0"/>
              <a:t>“You </a:t>
            </a:r>
            <a:r>
              <a:rPr lang="en-US" b="1" dirty="0"/>
              <a:t>Can’t</a:t>
            </a:r>
            <a:r>
              <a:rPr lang="en-US" dirty="0"/>
              <a:t> Think About </a:t>
            </a:r>
            <a:r>
              <a:rPr lang="en-US" b="1" dirty="0"/>
              <a:t>Thinking</a:t>
            </a:r>
            <a:r>
              <a:rPr lang="en-US" dirty="0"/>
              <a:t> Without </a:t>
            </a:r>
            <a:r>
              <a:rPr lang="en-US" b="1" dirty="0"/>
              <a:t>Thinking</a:t>
            </a:r>
            <a:r>
              <a:rPr lang="en-US" dirty="0"/>
              <a:t> About Thinking About Something.”, in it, he gave </a:t>
            </a:r>
            <a:r>
              <a:rPr lang="en-US" b="1" dirty="0"/>
              <a:t>two</a:t>
            </a:r>
            <a:r>
              <a:rPr lang="en-US" dirty="0"/>
              <a:t> examples of how to teach calculus to children. 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Example one is more along the lines of </a:t>
            </a:r>
            <a:r>
              <a:rPr lang="en-US" b="1" dirty="0"/>
              <a:t>Assimilation</a:t>
            </a:r>
            <a:r>
              <a:rPr lang="en-US" dirty="0"/>
              <a:t>, while example 2 is more along the lines of </a:t>
            </a:r>
            <a:r>
              <a:rPr lang="en-US" b="1" dirty="0"/>
              <a:t>Accommodation</a:t>
            </a:r>
            <a:r>
              <a:rPr lang="en-US" dirty="0"/>
              <a:t>. I.e. </a:t>
            </a:r>
            <a:r>
              <a:rPr lang="en-US" b="1" dirty="0"/>
              <a:t>One</a:t>
            </a:r>
            <a:r>
              <a:rPr lang="en-US" dirty="0"/>
              <a:t> is more accessible than 2 </a:t>
            </a:r>
            <a:r>
              <a:rPr lang="en-US" b="1" dirty="0"/>
              <a:t>because</a:t>
            </a:r>
            <a:r>
              <a:rPr lang="en-US" dirty="0"/>
              <a:t> it does not presuppose that you have </a:t>
            </a:r>
            <a:r>
              <a:rPr lang="en-US" b="1" dirty="0"/>
              <a:t>internalized</a:t>
            </a:r>
            <a:r>
              <a:rPr lang="en-US" dirty="0"/>
              <a:t> the concepts of calculus.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When we talk about plain language </a:t>
            </a:r>
            <a:r>
              <a:rPr lang="en-US" b="1" dirty="0"/>
              <a:t>then</a:t>
            </a:r>
            <a:r>
              <a:rPr lang="en-US" dirty="0"/>
              <a:t>, it is perhaps </a:t>
            </a:r>
            <a:r>
              <a:rPr lang="en-US" b="1" dirty="0"/>
              <a:t>best</a:t>
            </a:r>
            <a:r>
              <a:rPr lang="en-US" dirty="0"/>
              <a:t> to think of it in terms of writing for </a:t>
            </a:r>
            <a:r>
              <a:rPr lang="en-US" b="1" dirty="0"/>
              <a:t>assimilation</a:t>
            </a:r>
            <a:r>
              <a:rPr lang="en-US" dirty="0"/>
              <a:t>, and not assuming that </a:t>
            </a:r>
            <a:r>
              <a:rPr lang="en-US" b="1" dirty="0"/>
              <a:t>everyone</a:t>
            </a:r>
            <a:r>
              <a:rPr lang="en-US" dirty="0"/>
              <a:t> will willing to accommodate </a:t>
            </a:r>
            <a:r>
              <a:rPr lang="en-US" b="1" dirty="0"/>
              <a:t>you</a:t>
            </a:r>
            <a:r>
              <a:rPr lang="en-US" dirty="0"/>
              <a:t> as the writer. 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In a context of policy, rules, and regulations, the </a:t>
            </a:r>
            <a:r>
              <a:rPr lang="en-US" b="1" dirty="0"/>
              <a:t>easier</a:t>
            </a:r>
            <a:r>
              <a:rPr lang="en-US" dirty="0"/>
              <a:t> it is to comprehend these frameworks by people, the </a:t>
            </a:r>
            <a:r>
              <a:rPr lang="en-US" b="1" dirty="0"/>
              <a:t>more</a:t>
            </a:r>
            <a:r>
              <a:rPr lang="en-US" dirty="0"/>
              <a:t> likely it is that they will be able to </a:t>
            </a:r>
            <a:r>
              <a:rPr lang="en-US" b="1" dirty="0"/>
              <a:t>remain</a:t>
            </a:r>
            <a:r>
              <a:rPr lang="en-US" dirty="0"/>
              <a:t> compliant with them. As we say in UX, make the </a:t>
            </a:r>
            <a:r>
              <a:rPr lang="en-US" b="1" dirty="0"/>
              <a:t>right</a:t>
            </a:r>
            <a:r>
              <a:rPr lang="en-US" dirty="0"/>
              <a:t> thing to do, the </a:t>
            </a:r>
            <a:r>
              <a:rPr lang="en-US" b="1" dirty="0"/>
              <a:t>easiest</a:t>
            </a:r>
            <a:r>
              <a:rPr lang="en-US" dirty="0"/>
              <a:t> thing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3660458"/>
          </a:xfrm>
        </p:spPr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https://d2jv9003bew7ag.cloudfront.net/uploads/What-Is-Pop-</a:t>
            </a:r>
            <a:r>
              <a:rPr lang="en-US" baseline="0" dirty="0" err="1"/>
              <a:t>Art.jpg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4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Image </a:t>
            </a:r>
            <a:r>
              <a:rPr lang="en-US" dirty="0"/>
              <a:t>Source:</a:t>
            </a:r>
            <a:r>
              <a:rPr lang="en-US" baseline="0" dirty="0"/>
              <a:t> https://</a:t>
            </a:r>
            <a:r>
              <a:rPr lang="en-US" baseline="0" dirty="0" smtClean="0"/>
              <a:t>d2jv9003bew7ag.cloudfront.net/uploads/What-Is-Pop-</a:t>
            </a:r>
            <a:r>
              <a:rPr lang="en-US" baseline="0" dirty="0" err="1" smtClean="0"/>
              <a:t>Art.jpg</a:t>
            </a:r>
            <a:endParaRPr lang="en-US" baseline="0" dirty="0" smtClean="0"/>
          </a:p>
          <a:p>
            <a:r>
              <a:rPr lang="en-US" baseline="0" dirty="0" smtClean="0"/>
              <a:t>Tips source: https://</a:t>
            </a:r>
            <a:r>
              <a:rPr lang="en-US" baseline="0" dirty="0" err="1" smtClean="0"/>
              <a:t>zapier.com</a:t>
            </a:r>
            <a:r>
              <a:rPr lang="en-US" baseline="0" dirty="0" smtClean="0"/>
              <a:t>/blog/plain-language/</a:t>
            </a:r>
          </a:p>
          <a:p>
            <a:endParaRPr lang="en-US" baseline="0" dirty="0" smtClean="0"/>
          </a:p>
          <a:p>
            <a:r>
              <a:rPr lang="en-US" dirty="0" smtClean="0"/>
              <a:t>Please take your handouts, and work in groups of three.</a:t>
            </a:r>
            <a:endParaRPr lang="en-US" baseline="0" dirty="0" smtClean="0"/>
          </a:p>
          <a:p>
            <a:endParaRPr lang="en-US" dirty="0" smtClean="0"/>
          </a:p>
          <a:p>
            <a:pPr marL="291179" indent="-291179">
              <a:buFont typeface="Arial" charset="0"/>
              <a:buChar char="•"/>
            </a:pPr>
            <a:r>
              <a:rPr lang="en-US" dirty="0" smtClean="0"/>
              <a:t>No Jargon </a:t>
            </a:r>
            <a:r>
              <a:rPr lang="mr-IN" dirty="0" smtClean="0"/>
              <a:t>–</a:t>
            </a:r>
            <a:r>
              <a:rPr lang="en-US" dirty="0" smtClean="0"/>
              <a:t> use more universal language, not things that may only be understood by a subset</a:t>
            </a:r>
            <a:r>
              <a:rPr lang="en-US" baseline="0" dirty="0" smtClean="0"/>
              <a:t> of people in certain knowledge domains</a:t>
            </a:r>
            <a:endParaRPr lang="en-US" dirty="0" smtClean="0"/>
          </a:p>
          <a:p>
            <a:pPr marL="291179" indent="-291179">
              <a:buFont typeface="Arial" charset="0"/>
              <a:buChar char="•"/>
            </a:pPr>
            <a:r>
              <a:rPr lang="en-US" dirty="0" smtClean="0"/>
              <a:t>Use active voice </a:t>
            </a:r>
            <a:r>
              <a:rPr lang="mr-IN" dirty="0" smtClean="0"/>
              <a:t>–</a:t>
            </a:r>
            <a:r>
              <a:rPr lang="en-US" dirty="0" smtClean="0"/>
              <a:t> so, the subject performs the action.</a:t>
            </a:r>
            <a:r>
              <a:rPr lang="en-US" baseline="0" dirty="0" smtClean="0"/>
              <a:t> E.g., I jumped vs. A jump was made by me.</a:t>
            </a:r>
            <a:endParaRPr lang="en-US" dirty="0" smtClean="0"/>
          </a:p>
          <a:p>
            <a:pPr marL="291179" indent="-291179">
              <a:buFont typeface="Arial" charset="0"/>
              <a:buChar char="•"/>
            </a:pPr>
            <a:r>
              <a:rPr lang="en-US" dirty="0" smtClean="0"/>
              <a:t>Use everyday words </a:t>
            </a:r>
          </a:p>
          <a:p>
            <a:pPr marL="291179" indent="-291179">
              <a:buFont typeface="Arial" charset="0"/>
              <a:buChar char="•"/>
            </a:pPr>
            <a:r>
              <a:rPr lang="en-US" dirty="0" smtClean="0"/>
              <a:t>Shorter sentences </a:t>
            </a:r>
            <a:r>
              <a:rPr lang="mr-IN" dirty="0" smtClean="0"/>
              <a:t>–</a:t>
            </a:r>
            <a:r>
              <a:rPr lang="en-US" dirty="0" smtClean="0"/>
              <a:t> Get to the point quicker.</a:t>
            </a:r>
          </a:p>
          <a:p>
            <a:pPr marL="291179" indent="-291179">
              <a:buFont typeface="Arial" charset="0"/>
              <a:buChar char="•"/>
            </a:pPr>
            <a:r>
              <a:rPr lang="en-US" dirty="0" smtClean="0"/>
              <a:t>Words with less syllables</a:t>
            </a:r>
          </a:p>
          <a:p>
            <a:endParaRPr lang="en-US" dirty="0" smtClean="0"/>
          </a:p>
          <a:p>
            <a:r>
              <a:rPr lang="en-US" dirty="0" smtClean="0"/>
              <a:t>How was that? What were some of the difficulties you faced in this exercise?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So now let’s look at accessibility and compliance online.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1788" y="611188"/>
            <a:ext cx="3806825" cy="2141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The funny irony here is that this treatment of</a:t>
            </a:r>
            <a:r>
              <a:rPr lang="en-US" baseline="0" dirty="0"/>
              <a:t> the word accessibility is in itself not immediately accessible</a:t>
            </a:r>
            <a:r>
              <a:rPr lang="en-US" baseline="0" dirty="0" smtClean="0"/>
              <a:t>. But perhaps there’s a lesson in there, and that’s the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8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These are the </a:t>
            </a:r>
            <a:r>
              <a:rPr lang="en-US" b="1" dirty="0" smtClean="0"/>
              <a:t>typical</a:t>
            </a:r>
            <a:r>
              <a:rPr lang="en-US" dirty="0" smtClean="0"/>
              <a:t> elements that go into compliance for</a:t>
            </a:r>
            <a:r>
              <a:rPr lang="en-US" baseline="0" dirty="0" smtClean="0"/>
              <a:t> the web and </a:t>
            </a:r>
            <a:r>
              <a:rPr lang="en-US" b="1" baseline="0" dirty="0" smtClean="0"/>
              <a:t>interactive</a:t>
            </a:r>
            <a:r>
              <a:rPr lang="en-US" baseline="0" dirty="0" smtClean="0"/>
              <a:t> applications. If you look at them as a set of </a:t>
            </a:r>
            <a:r>
              <a:rPr lang="en-US" b="1" baseline="0" dirty="0" smtClean="0"/>
              <a:t>lenses</a:t>
            </a:r>
            <a:r>
              <a:rPr lang="en-US" baseline="0" dirty="0" smtClean="0"/>
              <a:t>, you can see how their </a:t>
            </a:r>
            <a:r>
              <a:rPr lang="en-US" b="1" baseline="0" dirty="0" smtClean="0"/>
              <a:t>intersections</a:t>
            </a:r>
            <a:r>
              <a:rPr lang="en-US" baseline="0" dirty="0" smtClean="0"/>
              <a:t> can create their own subsets of complexity and discourse. Sadly, the planets </a:t>
            </a:r>
            <a:r>
              <a:rPr lang="en-US" b="1" baseline="0" dirty="0" smtClean="0"/>
              <a:t>rarely</a:t>
            </a:r>
            <a:r>
              <a:rPr lang="en-US" baseline="0" dirty="0" smtClean="0"/>
              <a:t> align to get full compliance.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baseline="0" dirty="0" smtClean="0"/>
              <a:t>nd so we end up with trying to get as </a:t>
            </a:r>
            <a:r>
              <a:rPr lang="en-US" b="1" baseline="0" dirty="0" smtClean="0"/>
              <a:t>many</a:t>
            </a:r>
            <a:r>
              <a:rPr lang="en-US" baseline="0" dirty="0" smtClean="0"/>
              <a:t> of them to align, and then</a:t>
            </a:r>
            <a:r>
              <a:rPr lang="en-US" dirty="0" smtClean="0"/>
              <a:t> </a:t>
            </a:r>
            <a:r>
              <a:rPr lang="en-US" baseline="0" dirty="0" smtClean="0"/>
              <a:t>implement (usually as some kind of </a:t>
            </a:r>
            <a:r>
              <a:rPr lang="en-US" b="1" baseline="0" dirty="0" smtClean="0"/>
              <a:t>retrofit</a:t>
            </a:r>
            <a:r>
              <a:rPr lang="en-US" baseline="0" dirty="0" smtClean="0"/>
              <a:t>) and iterate with improvements over time.</a:t>
            </a:r>
          </a:p>
          <a:p>
            <a:endParaRPr lang="en-US" dirty="0"/>
          </a:p>
          <a:p>
            <a:r>
              <a:rPr lang="en-US" dirty="0" smtClean="0"/>
              <a:t>However, this is </a:t>
            </a:r>
            <a:r>
              <a:rPr lang="en-US" b="1" dirty="0" smtClean="0"/>
              <a:t>starting</a:t>
            </a:r>
            <a:r>
              <a:rPr lang="en-US" dirty="0" smtClean="0"/>
              <a:t> to change, as we are becoming </a:t>
            </a:r>
            <a:r>
              <a:rPr lang="en-US" b="1" dirty="0" smtClean="0"/>
              <a:t>more</a:t>
            </a:r>
            <a:r>
              <a:rPr lang="en-US" dirty="0" smtClean="0"/>
              <a:t> aware of the benefits of </a:t>
            </a:r>
            <a:r>
              <a:rPr lang="en-US" b="1" dirty="0" smtClean="0"/>
              <a:t>universal</a:t>
            </a:r>
            <a:r>
              <a:rPr lang="en-US" dirty="0" smtClean="0"/>
              <a:t> design, and the concept of </a:t>
            </a:r>
            <a:r>
              <a:rPr lang="en-US" b="1" dirty="0"/>
              <a:t>inclusive</a:t>
            </a:r>
            <a:r>
              <a:rPr lang="en-US" dirty="0"/>
              <a:t> by design and </a:t>
            </a:r>
            <a:r>
              <a:rPr lang="en-US" b="1" dirty="0"/>
              <a:t>accessible</a:t>
            </a:r>
            <a:r>
              <a:rPr lang="en-US" dirty="0"/>
              <a:t> by default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 also raises the </a:t>
            </a:r>
            <a:r>
              <a:rPr lang="en-US" b="1" dirty="0" smtClean="0"/>
              <a:t>question</a:t>
            </a:r>
            <a:r>
              <a:rPr lang="en-US" dirty="0" smtClean="0"/>
              <a:t> of whether design is a </a:t>
            </a:r>
            <a:r>
              <a:rPr lang="en-US" b="1" dirty="0" smtClean="0"/>
              <a:t>human right</a:t>
            </a:r>
            <a:r>
              <a:rPr lang="en-US" dirty="0" smtClean="0"/>
              <a:t>, or a nice add-on.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Rules </a:t>
            </a:r>
            <a:r>
              <a:rPr lang="en-US" dirty="0"/>
              <a:t>= instructions for way things SHOULD</a:t>
            </a:r>
            <a:r>
              <a:rPr lang="en-US" baseline="0" dirty="0"/>
              <a:t> be done </a:t>
            </a:r>
            <a:r>
              <a:rPr lang="mr-IN" baseline="0" dirty="0"/>
              <a:t>–</a:t>
            </a:r>
            <a:r>
              <a:rPr lang="en-US" baseline="0" dirty="0"/>
              <a:t> can be more organic and flexible</a:t>
            </a:r>
            <a:endParaRPr lang="en-US" dirty="0"/>
          </a:p>
          <a:p>
            <a:r>
              <a:rPr lang="en-US" dirty="0"/>
              <a:t>Regulations = rules enforceable</a:t>
            </a:r>
            <a:r>
              <a:rPr lang="en-US" baseline="0" dirty="0"/>
              <a:t> by law </a:t>
            </a:r>
            <a:r>
              <a:rPr lang="mr-IN" baseline="0" dirty="0"/>
              <a:t>–</a:t>
            </a:r>
            <a:r>
              <a:rPr lang="en-US" baseline="0" dirty="0"/>
              <a:t> more rigid</a:t>
            </a:r>
          </a:p>
          <a:p>
            <a:endParaRPr lang="en-US" dirty="0"/>
          </a:p>
          <a:p>
            <a:r>
              <a:rPr lang="en-US" dirty="0"/>
              <a:t>Standards= Quantifiable low-level controls for level of quality expected. Think quantifiable metrics.</a:t>
            </a:r>
          </a:p>
          <a:p>
            <a:r>
              <a:rPr lang="en-US" dirty="0"/>
              <a:t>Policies</a:t>
            </a:r>
            <a:r>
              <a:rPr lang="en-US" baseline="0" dirty="0"/>
              <a:t> = high-level enforceable rules and guidelines at an organizational level.  Think scope and issue identification.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45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www.slideshare.net/BaltimoreNISO/lapierre-impact-on-the-user-accessibility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Currently</a:t>
            </a:r>
            <a:r>
              <a:rPr lang="en-US" dirty="0" smtClean="0"/>
              <a:t>, these are the standards at the </a:t>
            </a:r>
            <a:r>
              <a:rPr lang="en-US" b="1" dirty="0" smtClean="0"/>
              <a:t>heart</a:t>
            </a:r>
            <a:r>
              <a:rPr lang="en-US" dirty="0" smtClean="0"/>
              <a:t> of accessibility on the </a:t>
            </a:r>
            <a:r>
              <a:rPr lang="en-US" b="1" dirty="0" smtClean="0"/>
              <a:t>web</a:t>
            </a:r>
            <a:r>
              <a:rPr lang="en-US" dirty="0" smtClean="0"/>
              <a:t> and in the digital realm.</a:t>
            </a:r>
          </a:p>
          <a:p>
            <a:endParaRPr lang="en-US" dirty="0"/>
          </a:p>
          <a:p>
            <a:r>
              <a:rPr lang="en-US" dirty="0" smtClean="0"/>
              <a:t>The world wide web consortium provides </a:t>
            </a:r>
            <a:r>
              <a:rPr lang="en-US" b="1" dirty="0" smtClean="0"/>
              <a:t>much</a:t>
            </a:r>
            <a:r>
              <a:rPr lang="en-US" dirty="0" smtClean="0"/>
              <a:t> guidance for the underlying </a:t>
            </a:r>
            <a:r>
              <a:rPr lang="en-US" b="1" dirty="0" smtClean="0"/>
              <a:t>infrastructure</a:t>
            </a:r>
            <a:r>
              <a:rPr lang="en-US" dirty="0" smtClean="0"/>
              <a:t> of the internet with code, as well as </a:t>
            </a:r>
            <a:r>
              <a:rPr lang="en-US" b="1" dirty="0" smtClean="0"/>
              <a:t>implementation</a:t>
            </a:r>
            <a:r>
              <a:rPr lang="en-US" dirty="0" smtClean="0"/>
              <a:t> of content</a:t>
            </a:r>
            <a:r>
              <a:rPr lang="en-US" baseline="0" dirty="0" smtClean="0"/>
              <a:t> and interactions online.</a:t>
            </a:r>
          </a:p>
          <a:p>
            <a:endParaRPr lang="en-US" baseline="0" dirty="0" smtClean="0"/>
          </a:p>
          <a:p>
            <a:pPr defTabSz="931774">
              <a:defRPr/>
            </a:pPr>
            <a:r>
              <a:rPr lang="en-US" dirty="0"/>
              <a:t>The International Digital Publishing Forum provides </a:t>
            </a:r>
            <a:r>
              <a:rPr lang="en-US" b="1" dirty="0"/>
              <a:t>guidance</a:t>
            </a:r>
            <a:r>
              <a:rPr lang="en-US" dirty="0"/>
              <a:t> on </a:t>
            </a:r>
            <a:r>
              <a:rPr lang="en-US" dirty="0" err="1"/>
              <a:t>ePub</a:t>
            </a:r>
            <a:r>
              <a:rPr lang="en-US" dirty="0"/>
              <a:t>, which is </a:t>
            </a:r>
            <a:r>
              <a:rPr lang="en-US" b="1" dirty="0"/>
              <a:t>largely</a:t>
            </a:r>
            <a:r>
              <a:rPr lang="en-US" dirty="0"/>
              <a:t> touted as an </a:t>
            </a:r>
            <a:r>
              <a:rPr lang="en-US" b="1" dirty="0"/>
              <a:t>intrinsically</a:t>
            </a:r>
            <a:r>
              <a:rPr lang="en-US" dirty="0"/>
              <a:t> accessible format for content.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b="0" dirty="0" smtClean="0"/>
              <a:t>Having said that, what they </a:t>
            </a:r>
            <a:r>
              <a:rPr lang="en-US" b="1" dirty="0" smtClean="0"/>
              <a:t>provide</a:t>
            </a:r>
            <a:r>
              <a:rPr lang="en-US" b="0" dirty="0" smtClean="0"/>
              <a:t> is guidance. It is </a:t>
            </a:r>
            <a:r>
              <a:rPr lang="en-US" b="1" dirty="0" smtClean="0"/>
              <a:t>up to </a:t>
            </a:r>
            <a:r>
              <a:rPr lang="en-US" b="0" dirty="0" smtClean="0"/>
              <a:t>the </a:t>
            </a:r>
            <a:r>
              <a:rPr lang="en-US" dirty="0" smtClean="0"/>
              <a:t>developers</a:t>
            </a:r>
            <a:r>
              <a:rPr lang="en-US" b="0" dirty="0" smtClean="0"/>
              <a:t> and creators of </a:t>
            </a:r>
            <a:r>
              <a:rPr lang="en-US" b="1" dirty="0" smtClean="0"/>
              <a:t>sites</a:t>
            </a:r>
            <a:r>
              <a:rPr lang="en-US" b="0" dirty="0" smtClean="0"/>
              <a:t>, applications, and </a:t>
            </a:r>
            <a:r>
              <a:rPr lang="en-US" b="1" dirty="0" smtClean="0"/>
              <a:t>content</a:t>
            </a:r>
            <a:r>
              <a:rPr lang="en-US" b="0" dirty="0" smtClean="0"/>
              <a:t> to make sure that they are not only </a:t>
            </a:r>
            <a:r>
              <a:rPr lang="en-US" b="1" dirty="0" smtClean="0"/>
              <a:t>compliant</a:t>
            </a:r>
            <a:r>
              <a:rPr lang="en-US" b="0" dirty="0" smtClean="0"/>
              <a:t> with minimum requirements as stated by </a:t>
            </a:r>
            <a:r>
              <a:rPr lang="en-US" b="1" dirty="0" smtClean="0"/>
              <a:t>various</a:t>
            </a:r>
            <a:r>
              <a:rPr lang="en-US" b="0" dirty="0" smtClean="0"/>
              <a:t> legislature, but are also designing more </a:t>
            </a:r>
            <a:r>
              <a:rPr lang="en-US" b="1" dirty="0" smtClean="0"/>
              <a:t>meaningful</a:t>
            </a:r>
            <a:r>
              <a:rPr lang="en-US" b="0" dirty="0" smtClean="0"/>
              <a:t> experiences for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9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70167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583774"/>
          </a:xfrm>
        </p:spPr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https://www.w3.org/TR/UNDERSTANDING-WCAG20/</a:t>
            </a:r>
            <a:r>
              <a:rPr lang="en-US" baseline="0" dirty="0" err="1"/>
              <a:t>intro.html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The Web Content Accessibility Guidelines’ state 4 principles, that </a:t>
            </a:r>
            <a:r>
              <a:rPr lang="en-US" b="1" dirty="0"/>
              <a:t>anyone</a:t>
            </a:r>
            <a:r>
              <a:rPr lang="en-US" dirty="0"/>
              <a:t> </a:t>
            </a:r>
            <a:r>
              <a:rPr lang="en-US" dirty="0"/>
              <a:t>who wants to use the Web must have </a:t>
            </a:r>
            <a:r>
              <a:rPr lang="en-US" b="1" dirty="0"/>
              <a:t>access</a:t>
            </a:r>
            <a:r>
              <a:rPr lang="en-US" dirty="0"/>
              <a:t> to content </a:t>
            </a:r>
            <a:r>
              <a:rPr lang="en-US" dirty="0"/>
              <a:t>that </a:t>
            </a:r>
            <a:r>
              <a:rPr lang="en-US" b="1" dirty="0"/>
              <a:t>is</a:t>
            </a:r>
            <a:r>
              <a:rPr lang="en-US" dirty="0"/>
              <a:t>: perceivable, operable, understandable, and robust.</a:t>
            </a:r>
          </a:p>
          <a:p>
            <a:endParaRPr lang="en-US" dirty="0"/>
          </a:p>
          <a:p>
            <a:pPr marL="174708" indent="-174708">
              <a:buFont typeface="Arial" charset="0"/>
              <a:buChar char="•"/>
            </a:pPr>
            <a:r>
              <a:rPr lang="en-US" u="sng" dirty="0"/>
              <a:t>Perceivable</a:t>
            </a:r>
            <a:r>
              <a:rPr lang="en-US" dirty="0"/>
              <a:t> - Information and user interface components must be </a:t>
            </a:r>
            <a:r>
              <a:rPr lang="en-US" b="1" dirty="0"/>
              <a:t>presentable</a:t>
            </a:r>
            <a:r>
              <a:rPr lang="en-US" dirty="0"/>
              <a:t> to users in ways </a:t>
            </a:r>
            <a:r>
              <a:rPr lang="en-US" dirty="0"/>
              <a:t>that enable them to </a:t>
            </a:r>
            <a:r>
              <a:rPr lang="en-US" b="1" dirty="0"/>
              <a:t>perceive</a:t>
            </a:r>
            <a:r>
              <a:rPr lang="en-US" dirty="0"/>
              <a:t> the information being </a:t>
            </a:r>
            <a:r>
              <a:rPr lang="en-US" dirty="0"/>
              <a:t>presented, and it </a:t>
            </a:r>
            <a:r>
              <a:rPr lang="en-US" b="1" dirty="0"/>
              <a:t>can't</a:t>
            </a:r>
            <a:r>
              <a:rPr lang="en-US" dirty="0"/>
              <a:t> be invisible to </a:t>
            </a:r>
            <a:r>
              <a:rPr lang="en-US" b="1" dirty="0"/>
              <a:t>all</a:t>
            </a:r>
            <a:r>
              <a:rPr lang="en-US" dirty="0"/>
              <a:t> of their </a:t>
            </a:r>
            <a:r>
              <a:rPr lang="en-US" dirty="0"/>
              <a:t>senses</a:t>
            </a:r>
            <a:endParaRPr lang="en-US" dirty="0"/>
          </a:p>
          <a:p>
            <a:pPr marL="174708" indent="-174708">
              <a:buFont typeface="Arial" charset="0"/>
              <a:buChar char="•"/>
            </a:pPr>
            <a:r>
              <a:rPr lang="en-US" u="sng" dirty="0"/>
              <a:t>Operable</a:t>
            </a:r>
            <a:r>
              <a:rPr lang="en-US" dirty="0"/>
              <a:t> - </a:t>
            </a:r>
            <a:r>
              <a:rPr lang="en-US" dirty="0"/>
              <a:t>the </a:t>
            </a:r>
            <a:r>
              <a:rPr lang="en-US" dirty="0"/>
              <a:t>interface </a:t>
            </a:r>
            <a:r>
              <a:rPr lang="en-US" b="1" dirty="0"/>
              <a:t>cannot</a:t>
            </a:r>
            <a:r>
              <a:rPr lang="en-US" dirty="0"/>
              <a:t> require interaction that a user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dirty="0"/>
              <a:t>perform</a:t>
            </a:r>
          </a:p>
          <a:p>
            <a:pPr marL="174708" indent="-174708">
              <a:buFont typeface="Arial" charset="0"/>
              <a:buChar char="•"/>
            </a:pPr>
            <a:endParaRPr lang="en-US" dirty="0"/>
          </a:p>
          <a:p>
            <a:pPr marL="174708" indent="-174708">
              <a:buFont typeface="Arial" charset="0"/>
              <a:buChar char="•"/>
            </a:pPr>
            <a:r>
              <a:rPr lang="en-US" u="sng" dirty="0"/>
              <a:t>Understandable</a:t>
            </a:r>
            <a:r>
              <a:rPr lang="en-US" dirty="0"/>
              <a:t> - </a:t>
            </a:r>
            <a:r>
              <a:rPr lang="en-US" dirty="0"/>
              <a:t>the content or </a:t>
            </a:r>
            <a:r>
              <a:rPr lang="en-US" b="1" dirty="0"/>
              <a:t>operation</a:t>
            </a:r>
            <a:r>
              <a:rPr lang="en-US" dirty="0"/>
              <a:t> </a:t>
            </a:r>
            <a:r>
              <a:rPr lang="en-US" dirty="0" smtClean="0"/>
              <a:t>of the user interface cannot </a:t>
            </a:r>
            <a:r>
              <a:rPr lang="en-US" dirty="0"/>
              <a:t>be </a:t>
            </a:r>
            <a:r>
              <a:rPr lang="en-US" b="1" dirty="0"/>
              <a:t>beyond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understanding </a:t>
            </a:r>
            <a:r>
              <a:rPr lang="en-US" dirty="0" smtClean="0"/>
              <a:t>of users. I.e.,  they </a:t>
            </a:r>
            <a:r>
              <a:rPr lang="en-US" b="1" dirty="0"/>
              <a:t>must</a:t>
            </a:r>
            <a:r>
              <a:rPr lang="en-US" dirty="0"/>
              <a:t> </a:t>
            </a:r>
            <a:r>
              <a:rPr lang="en-US" dirty="0"/>
              <a:t>be able to understand the information </a:t>
            </a:r>
            <a:r>
              <a:rPr lang="en-US" b="1" dirty="0"/>
              <a:t>as well </a:t>
            </a:r>
            <a:r>
              <a:rPr lang="en-US" dirty="0"/>
              <a:t>as the operation of the user </a:t>
            </a:r>
            <a:r>
              <a:rPr lang="en-US" dirty="0"/>
              <a:t>interface</a:t>
            </a:r>
            <a:endParaRPr lang="en-US" dirty="0"/>
          </a:p>
          <a:p>
            <a:pPr marL="174708" indent="-174708">
              <a:buFont typeface="Arial" charset="0"/>
              <a:buChar char="•"/>
            </a:pPr>
            <a:r>
              <a:rPr lang="en-US" u="sng" dirty="0"/>
              <a:t>Robust</a:t>
            </a:r>
            <a:r>
              <a:rPr lang="en-US" dirty="0"/>
              <a:t> - Content must be </a:t>
            </a:r>
            <a:r>
              <a:rPr lang="en-US" b="1" dirty="0"/>
              <a:t>robust</a:t>
            </a:r>
            <a:r>
              <a:rPr lang="en-US" dirty="0"/>
              <a:t> enough that it can be interpreted </a:t>
            </a:r>
            <a:r>
              <a:rPr lang="en-US" b="1" dirty="0"/>
              <a:t>reliably</a:t>
            </a:r>
            <a:r>
              <a:rPr lang="en-US" dirty="0"/>
              <a:t> by a wide variety of user </a:t>
            </a:r>
            <a:r>
              <a:rPr lang="en-US" dirty="0"/>
              <a:t>agents, </a:t>
            </a:r>
            <a:r>
              <a:rPr lang="en-US" b="1" dirty="0"/>
              <a:t>including</a:t>
            </a:r>
            <a:r>
              <a:rPr lang="en-US" dirty="0"/>
              <a:t> assistive technologies.</a:t>
            </a:r>
          </a:p>
          <a:p>
            <a:pPr marL="640594" lvl="1" indent="-174708">
              <a:buFont typeface="Arial" charset="0"/>
              <a:buChar char="•"/>
            </a:pPr>
            <a:r>
              <a:rPr lang="en-US" dirty="0" smtClean="0"/>
              <a:t>So, a</a:t>
            </a:r>
            <a:r>
              <a:rPr lang="en-US" dirty="0"/>
              <a:t>s </a:t>
            </a:r>
            <a:r>
              <a:rPr lang="en-US" dirty="0"/>
              <a:t>technologies and user agents </a:t>
            </a:r>
            <a:r>
              <a:rPr lang="en-US" b="1" dirty="0"/>
              <a:t>evolve</a:t>
            </a:r>
            <a:r>
              <a:rPr lang="en-US" dirty="0"/>
              <a:t>, the content should </a:t>
            </a:r>
            <a:r>
              <a:rPr lang="en-US" b="1" dirty="0"/>
              <a:t>remain</a:t>
            </a:r>
            <a:r>
              <a:rPr lang="en-US" dirty="0"/>
              <a:t> </a:t>
            </a:r>
            <a:r>
              <a:rPr lang="en-US" dirty="0"/>
              <a:t>accessible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any of these are </a:t>
            </a:r>
            <a:r>
              <a:rPr lang="en-US" b="1" dirty="0"/>
              <a:t>not</a:t>
            </a:r>
            <a:r>
              <a:rPr lang="en-US" dirty="0"/>
              <a:t> true, users with disabilities will </a:t>
            </a:r>
            <a:r>
              <a:rPr lang="en-US" b="1" dirty="0"/>
              <a:t>not</a:t>
            </a:r>
            <a:r>
              <a:rPr lang="en-US" dirty="0"/>
              <a:t> be able to use the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3275" y="593725"/>
            <a:ext cx="2863850" cy="1611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403918"/>
            <a:ext cx="5608320" cy="6712246"/>
          </a:xfrm>
        </p:spPr>
        <p:txBody>
          <a:bodyPr/>
          <a:lstStyle/>
          <a:p>
            <a:r>
              <a:rPr lang="en-US" sz="900" dirty="0">
                <a:latin typeface="Calibri" charset="0"/>
                <a:ea typeface="Calibri" charset="0"/>
                <a:cs typeface="Calibri" charset="0"/>
              </a:rPr>
              <a:t>Source: https://www.w3.org/WAI/mobile/experiences</a:t>
            </a:r>
          </a:p>
          <a:p>
            <a:r>
              <a:rPr lang="en-US" sz="900" dirty="0">
                <a:latin typeface="Calibri" charset="0"/>
                <a:ea typeface="Calibri" charset="0"/>
                <a:cs typeface="Calibri" charset="0"/>
              </a:rPr>
              <a:t>Image source: http://</a:t>
            </a:r>
            <a:r>
              <a:rPr lang="en-US" sz="900" dirty="0" err="1">
                <a:latin typeface="Calibri" charset="0"/>
                <a:ea typeface="Calibri" charset="0"/>
                <a:cs typeface="Calibri" charset="0"/>
              </a:rPr>
              <a:t>www.freakingnews.com</a:t>
            </a:r>
            <a:r>
              <a:rPr lang="en-US" sz="900" dirty="0">
                <a:latin typeface="Calibri" charset="0"/>
                <a:ea typeface="Calibri" charset="0"/>
                <a:cs typeface="Calibri" charset="0"/>
              </a:rPr>
              <a:t>/pictures/118000/Cat-Using-Google-on-a-Cell-Phone-118007.jpg</a:t>
            </a:r>
          </a:p>
          <a:p>
            <a:endParaRPr lang="en-US" sz="1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A case study. It is interesting to think that ”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able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” people on phones and ”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disabled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” people on the web, in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general,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can suffer similar challenges in the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of content on the web.</a:t>
            </a: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Perceivable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Improper use of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colour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problematic for people with colour blindness,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low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visibility, or using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accessibility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settings such as colour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inversion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or grayscale.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Media not captioned and/or with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ALT data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Problematic for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blind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deaf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people,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colour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blind (if content is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colour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dependent), and people with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cognitive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issues.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Sense-bias on content (visual, auditory)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problematic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for people with a disability that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content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is not favoured for.</a:t>
            </a:r>
          </a:p>
          <a:p>
            <a:endParaRPr lang="en-US" sz="11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Operable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No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coherent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structure to content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Cognitively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difficult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to understand the flow of content, difficult for certain assistive devices to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help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a user understand the content because of a lack of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semantic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structure. i.e., the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relationship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between content elements, in the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context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of the overall narrative.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Special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scripting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and/or plug-ins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required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to use/interact with content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Could make content non-accessible in environments where scripting is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not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compatible with system/applications (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not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necessarily disabled people either).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Mouse or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pointing device required for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interaction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with content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Could make content non-accessible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depending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on the device or the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context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of use.</a:t>
            </a: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Understandable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Non-plain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language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difficult for people with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cognitive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issues, different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education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levels, and people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new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to a culture/context/language</a:t>
            </a:r>
          </a:p>
          <a:p>
            <a:pPr marL="174708" indent="-174708" defTabSz="931774">
              <a:buFont typeface="Arial" charset="0"/>
              <a:buChar char="•"/>
              <a:defRPr/>
            </a:pP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Intent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of interactions is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unclear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windows pop up and/or close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unnecessarily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or without warning 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Attention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thieves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distracting features that make it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difficult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to concentrate on the content</a:t>
            </a: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Robust</a:t>
            </a:r>
          </a:p>
          <a:p>
            <a:pPr marL="174708" indent="-174708">
              <a:buFont typeface="Arial" charset="0"/>
              <a:buChar char="•"/>
            </a:pP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Non-system agnostic </a:t>
            </a:r>
            <a:r>
              <a:rPr lang="mr-IN" sz="11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problematic if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markup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is not supported across systems and/or if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scripting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is required to provide </a:t>
            </a:r>
            <a:r>
              <a:rPr lang="en-US" sz="1100" b="1" dirty="0">
                <a:latin typeface="Calibri" charset="0"/>
                <a:ea typeface="Calibri" charset="0"/>
                <a:cs typeface="Calibri" charset="0"/>
              </a:rPr>
              <a:t>access</a:t>
            </a:r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 to content.</a:t>
            </a: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pPr marL="174708" indent="-174708">
              <a:buFont typeface="Arial" charset="0"/>
              <a:buChar char="•"/>
            </a:pPr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1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05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https://d2jv9003bew7ag.cloudfront.net/uploads/What-Is-Pop-</a:t>
            </a:r>
            <a:r>
              <a:rPr lang="en-US" baseline="0" dirty="0" err="1"/>
              <a:t>Art.jpg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82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77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69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30400" y="593725"/>
            <a:ext cx="3149600" cy="1771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808493"/>
            <a:ext cx="5608320" cy="6136921"/>
          </a:xfrm>
        </p:spPr>
        <p:txBody>
          <a:bodyPr/>
          <a:lstStyle/>
          <a:p>
            <a:r>
              <a:rPr lang="en-US" sz="1100" dirty="0"/>
              <a:t>Image source: http://</a:t>
            </a:r>
            <a:r>
              <a:rPr lang="en-US" sz="1100" dirty="0" err="1"/>
              <a:t>www.globaldisabilityrightsnow.org</a:t>
            </a:r>
            <a:r>
              <a:rPr lang="en-US" sz="1100" dirty="0"/>
              <a:t>/sites/default/files/images/325/504.jpg</a:t>
            </a:r>
          </a:p>
          <a:p>
            <a:endParaRPr lang="en-US" sz="1100" dirty="0"/>
          </a:p>
          <a:p>
            <a:r>
              <a:rPr lang="en-US" sz="1100" dirty="0"/>
              <a:t>When we look at someone with a disability we may </a:t>
            </a:r>
            <a:r>
              <a:rPr lang="en-US" sz="1100" b="1" dirty="0"/>
              <a:t>immediately</a:t>
            </a:r>
            <a:r>
              <a:rPr lang="en-US" sz="1100" dirty="0"/>
              <a:t> start to think about all the things that they </a:t>
            </a:r>
            <a:r>
              <a:rPr lang="en-US" sz="1100" b="1" dirty="0"/>
              <a:t>probably</a:t>
            </a:r>
            <a:r>
              <a:rPr lang="en-US" sz="1100" dirty="0"/>
              <a:t> can’t do. Which means that we are looking at </a:t>
            </a:r>
            <a:r>
              <a:rPr lang="en-US" sz="1100" b="1" dirty="0"/>
              <a:t>their</a:t>
            </a:r>
            <a:r>
              <a:rPr lang="en-US" sz="1100" dirty="0"/>
              <a:t> abilities based on our </a:t>
            </a:r>
            <a:r>
              <a:rPr lang="en-US" sz="1100" b="1" dirty="0"/>
              <a:t>assumptions</a:t>
            </a:r>
            <a:r>
              <a:rPr lang="en-US" sz="1100" dirty="0"/>
              <a:t> of the totality of their </a:t>
            </a:r>
            <a:r>
              <a:rPr lang="en-US" sz="1100" b="1" dirty="0"/>
              <a:t>capabilities</a:t>
            </a:r>
            <a:r>
              <a:rPr lang="en-US" sz="1100" dirty="0"/>
              <a:t> from looking at their bodies (or containers). This is essentially “</a:t>
            </a:r>
            <a:r>
              <a:rPr lang="en-US" sz="1100" b="1" dirty="0"/>
              <a:t>othering</a:t>
            </a:r>
            <a:r>
              <a:rPr lang="en-US" sz="1100" dirty="0"/>
              <a:t>”, in which we are looking at someone as being intrinsically </a:t>
            </a:r>
            <a:r>
              <a:rPr lang="en-US" sz="1100" b="1" dirty="0"/>
              <a:t>different</a:t>
            </a:r>
            <a:r>
              <a:rPr lang="en-US" sz="1100" dirty="0"/>
              <a:t> from ourselves, even if they are not. </a:t>
            </a:r>
          </a:p>
          <a:p>
            <a:endParaRPr lang="en-US" sz="1100" dirty="0"/>
          </a:p>
          <a:p>
            <a:r>
              <a:rPr lang="en-US" sz="1100" dirty="0"/>
              <a:t>But if we </a:t>
            </a:r>
            <a:r>
              <a:rPr lang="en-US" sz="1100" b="1" dirty="0"/>
              <a:t>flip</a:t>
            </a:r>
            <a:r>
              <a:rPr lang="en-US" sz="1100" dirty="0"/>
              <a:t> the script, and start looking at it from the </a:t>
            </a:r>
            <a:r>
              <a:rPr lang="en-US" sz="1100" b="1" dirty="0"/>
              <a:t>perspective</a:t>
            </a:r>
            <a:r>
              <a:rPr lang="en-US" sz="1100" dirty="0"/>
              <a:t> of the capabilities to contribute from  </a:t>
            </a:r>
            <a:r>
              <a:rPr lang="en-US" sz="1100" b="1" dirty="0"/>
              <a:t>INSIDE</a:t>
            </a:r>
            <a:r>
              <a:rPr lang="en-US" sz="1100" dirty="0"/>
              <a:t> the person, then we are really </a:t>
            </a:r>
            <a:r>
              <a:rPr lang="en-US" sz="1100" b="1" dirty="0"/>
              <a:t>looking</a:t>
            </a:r>
            <a:r>
              <a:rPr lang="en-US" sz="1100" dirty="0"/>
              <a:t> at the </a:t>
            </a:r>
            <a:r>
              <a:rPr lang="en-US" sz="1100" b="1" dirty="0"/>
              <a:t>CONTENT</a:t>
            </a:r>
            <a:r>
              <a:rPr lang="en-US" sz="1100" dirty="0"/>
              <a:t> inside the container, </a:t>
            </a:r>
            <a:r>
              <a:rPr lang="en-US" sz="1100" b="1" dirty="0"/>
              <a:t>which</a:t>
            </a:r>
            <a:r>
              <a:rPr lang="en-US" sz="1100" dirty="0"/>
              <a:t> from a socio-cultural perspective, is where the value </a:t>
            </a:r>
            <a:r>
              <a:rPr lang="en-US" sz="1100" b="1" dirty="0"/>
              <a:t>lies</a:t>
            </a:r>
            <a:r>
              <a:rPr lang="en-US" sz="1100" dirty="0"/>
              <a:t>, in a person’s ability to </a:t>
            </a:r>
            <a:r>
              <a:rPr lang="en-US" sz="1100" b="1" dirty="0"/>
              <a:t>contribute</a:t>
            </a:r>
            <a:r>
              <a:rPr lang="en-US" sz="1100" dirty="0"/>
              <a:t> to the creation of knowledge and the </a:t>
            </a:r>
            <a:r>
              <a:rPr lang="en-US" sz="1100" b="1" dirty="0"/>
              <a:t>sharing</a:t>
            </a:r>
            <a:r>
              <a:rPr lang="en-US" sz="1100" dirty="0"/>
              <a:t> of it, </a:t>
            </a:r>
            <a:r>
              <a:rPr lang="en-US" sz="1100" b="1" dirty="0"/>
              <a:t>into</a:t>
            </a:r>
            <a:r>
              <a:rPr lang="en-US" sz="1100" dirty="0"/>
              <a:t> the human experience. Look at Stephen Hawking </a:t>
            </a:r>
            <a:r>
              <a:rPr lang="en-US" sz="1100" b="1" dirty="0"/>
              <a:t>for</a:t>
            </a:r>
            <a:r>
              <a:rPr lang="en-US" sz="1100" dirty="0"/>
              <a:t> example. If you were to </a:t>
            </a:r>
            <a:r>
              <a:rPr lang="en-US" sz="1100" b="1" dirty="0"/>
              <a:t>see</a:t>
            </a:r>
            <a:r>
              <a:rPr lang="en-US" sz="1100" dirty="0"/>
              <a:t> a person like him in a </a:t>
            </a:r>
            <a:r>
              <a:rPr lang="en-US" sz="1100" b="1" dirty="0"/>
              <a:t>mall</a:t>
            </a:r>
            <a:r>
              <a:rPr lang="en-US" sz="1100" dirty="0"/>
              <a:t>, you would probably start to make all </a:t>
            </a:r>
            <a:r>
              <a:rPr lang="en-US" sz="1100" b="1" dirty="0"/>
              <a:t>kinds</a:t>
            </a:r>
            <a:r>
              <a:rPr lang="en-US" sz="1100" dirty="0"/>
              <a:t> of assumptions about him because of his </a:t>
            </a:r>
            <a:r>
              <a:rPr lang="en-US" sz="1100" b="1" dirty="0"/>
              <a:t>container</a:t>
            </a:r>
            <a:r>
              <a:rPr lang="en-US" sz="1100" dirty="0"/>
              <a:t>. Meanwhile, on the </a:t>
            </a:r>
            <a:r>
              <a:rPr lang="en-US" sz="1100" b="1" dirty="0"/>
              <a:t>inside</a:t>
            </a:r>
            <a:r>
              <a:rPr lang="en-US" sz="1100" dirty="0"/>
              <a:t>, there is literally a </a:t>
            </a:r>
            <a:r>
              <a:rPr lang="en-US" sz="1100" b="1" dirty="0"/>
              <a:t>universe</a:t>
            </a:r>
            <a:r>
              <a:rPr lang="en-US" sz="1100" dirty="0"/>
              <a:t> of thinking going on.</a:t>
            </a:r>
          </a:p>
          <a:p>
            <a:endParaRPr lang="en-US" sz="1100" dirty="0"/>
          </a:p>
          <a:p>
            <a:r>
              <a:rPr lang="en-US" sz="1100" dirty="0"/>
              <a:t>We are all familiar with workarounds as a way of </a:t>
            </a:r>
            <a:r>
              <a:rPr lang="en-US" sz="1100" b="1" dirty="0"/>
              <a:t>adapting</a:t>
            </a:r>
            <a:r>
              <a:rPr lang="en-US" sz="1100" dirty="0"/>
              <a:t> ourselves or </a:t>
            </a:r>
            <a:r>
              <a:rPr lang="en-US" sz="1100" b="1" dirty="0"/>
              <a:t>something</a:t>
            </a:r>
            <a:r>
              <a:rPr lang="en-US" sz="1100" dirty="0"/>
              <a:t> in our environments to us </a:t>
            </a:r>
            <a:r>
              <a:rPr lang="en-US" sz="1100" b="1" dirty="0"/>
              <a:t>achieve</a:t>
            </a:r>
            <a:r>
              <a:rPr lang="en-US" sz="1100" dirty="0"/>
              <a:t> an objective. The idea of </a:t>
            </a:r>
            <a:r>
              <a:rPr lang="en-US" sz="1100" b="1" dirty="0"/>
              <a:t>differently-abled </a:t>
            </a:r>
            <a:r>
              <a:rPr lang="en-US" sz="1100" dirty="0"/>
              <a:t>means that there are </a:t>
            </a:r>
            <a:r>
              <a:rPr lang="en-US" sz="1100" b="1" dirty="0"/>
              <a:t>some</a:t>
            </a:r>
            <a:r>
              <a:rPr lang="en-US" sz="1100" dirty="0"/>
              <a:t> of us that do things in different ways, </a:t>
            </a:r>
            <a:r>
              <a:rPr lang="en-US" sz="1100" b="1" dirty="0"/>
              <a:t>sometimes</a:t>
            </a:r>
            <a:r>
              <a:rPr lang="en-US" sz="1100" dirty="0"/>
              <a:t> temporarily, </a:t>
            </a:r>
            <a:r>
              <a:rPr lang="en-US" sz="1100" b="1" dirty="0"/>
              <a:t>sometimes</a:t>
            </a:r>
            <a:r>
              <a:rPr lang="en-US" sz="1100" dirty="0"/>
              <a:t> permanently. By embracing the idea of diff-abled, we can start to </a:t>
            </a:r>
            <a:r>
              <a:rPr lang="en-US" sz="1100" b="1" dirty="0"/>
              <a:t>de-fable </a:t>
            </a:r>
            <a:r>
              <a:rPr lang="en-US" sz="1100" dirty="0"/>
              <a:t>our social constructs of disability.</a:t>
            </a:r>
          </a:p>
          <a:p>
            <a:endParaRPr lang="en-US" sz="1100" dirty="0"/>
          </a:p>
          <a:p>
            <a:r>
              <a:rPr lang="en-US" sz="1100" dirty="0"/>
              <a:t>I also wonder if trying to make </a:t>
            </a:r>
            <a:r>
              <a:rPr lang="en-US" sz="1100" b="1" dirty="0"/>
              <a:t>everything</a:t>
            </a:r>
            <a:r>
              <a:rPr lang="en-US" sz="1100" dirty="0"/>
              <a:t> accessible creates resentment </a:t>
            </a:r>
            <a:r>
              <a:rPr lang="en-US" sz="1100" b="1" dirty="0"/>
              <a:t>towards</a:t>
            </a:r>
            <a:r>
              <a:rPr lang="en-US" sz="1100" dirty="0"/>
              <a:t> people with accessibility requirements. The reality </a:t>
            </a:r>
            <a:r>
              <a:rPr lang="en-US" sz="1100" b="1" dirty="0"/>
              <a:t>is</a:t>
            </a:r>
            <a:r>
              <a:rPr lang="en-US" sz="1100" dirty="0"/>
              <a:t> that even </a:t>
            </a:r>
            <a:r>
              <a:rPr lang="en-US" sz="1100" b="1" dirty="0"/>
              <a:t>with</a:t>
            </a:r>
            <a:r>
              <a:rPr lang="en-US" sz="1100" dirty="0"/>
              <a:t> universal design, not </a:t>
            </a:r>
            <a:r>
              <a:rPr lang="en-US" sz="1100" b="1" dirty="0"/>
              <a:t>every</a:t>
            </a:r>
            <a:r>
              <a:rPr lang="en-US" sz="1100" dirty="0"/>
              <a:t> situation will be appropriate to everyone. A blind person should </a:t>
            </a:r>
            <a:r>
              <a:rPr lang="en-US" sz="1100" b="1" dirty="0"/>
              <a:t>probably</a:t>
            </a:r>
            <a:r>
              <a:rPr lang="en-US" sz="1100" dirty="0"/>
              <a:t> not be a pilot, but a </a:t>
            </a:r>
            <a:r>
              <a:rPr lang="en-US" sz="1100" b="1" dirty="0"/>
              <a:t>sighted</a:t>
            </a:r>
            <a:r>
              <a:rPr lang="en-US" sz="1100" dirty="0"/>
              <a:t> person is likely not the best candidate to be a </a:t>
            </a:r>
            <a:r>
              <a:rPr lang="en-US" sz="1100" b="1" dirty="0"/>
              <a:t>waiter</a:t>
            </a:r>
            <a:r>
              <a:rPr lang="en-US" sz="1100" dirty="0"/>
              <a:t> in a restaurant in which you eat in the </a:t>
            </a:r>
            <a:r>
              <a:rPr lang="en-US" sz="1100" b="1" dirty="0"/>
              <a:t>dark</a:t>
            </a:r>
            <a:r>
              <a:rPr lang="en-US" sz="1100" dirty="0"/>
              <a:t>. So, as we construct identities of </a:t>
            </a:r>
            <a:r>
              <a:rPr lang="en-US" sz="1100" b="1" dirty="0"/>
              <a:t>differently-abled </a:t>
            </a:r>
            <a:r>
              <a:rPr lang="en-US" sz="1100" dirty="0"/>
              <a:t>people, we should consider </a:t>
            </a:r>
            <a:r>
              <a:rPr lang="en-US" sz="1100" b="1" dirty="0"/>
              <a:t>appropriateness</a:t>
            </a:r>
            <a:r>
              <a:rPr lang="en-US" sz="1100" dirty="0"/>
              <a:t> as well, in the </a:t>
            </a:r>
            <a:r>
              <a:rPr lang="en-US" sz="1100" b="1" dirty="0"/>
              <a:t>context</a:t>
            </a:r>
            <a:r>
              <a:rPr lang="en-US" sz="1100" dirty="0"/>
              <a:t> of what is presently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9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1201" y="3156902"/>
            <a:ext cx="5608320" cy="4977448"/>
          </a:xfrm>
        </p:spPr>
        <p:txBody>
          <a:bodyPr/>
          <a:lstStyle/>
          <a:p>
            <a:r>
              <a:rPr lang="en-US" dirty="0" smtClean="0"/>
              <a:t>With an awareness of how we </a:t>
            </a:r>
            <a:r>
              <a:rPr lang="en-US" b="1" dirty="0" smtClean="0"/>
              <a:t>perceive</a:t>
            </a:r>
            <a:r>
              <a:rPr lang="en-US" dirty="0" smtClean="0"/>
              <a:t> disability and accessibility </a:t>
            </a:r>
            <a:r>
              <a:rPr lang="en-US" b="1" dirty="0" smtClean="0"/>
              <a:t>through</a:t>
            </a:r>
            <a:r>
              <a:rPr lang="en-US" dirty="0" smtClean="0"/>
              <a:t> social construction, the </a:t>
            </a:r>
            <a:r>
              <a:rPr lang="en-US" b="1" dirty="0" smtClean="0"/>
              <a:t>next</a:t>
            </a:r>
            <a:r>
              <a:rPr lang="en-US" dirty="0" smtClean="0"/>
              <a:t> step in addressing issues with accessibility is </a:t>
            </a:r>
            <a:r>
              <a:rPr lang="en-US" b="1" dirty="0" smtClean="0"/>
              <a:t>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 would say that it’s in </a:t>
            </a:r>
            <a:r>
              <a:rPr lang="en-US" b="1" dirty="0"/>
              <a:t>how</a:t>
            </a:r>
            <a:r>
              <a:rPr lang="en-US" dirty="0"/>
              <a:t> </a:t>
            </a:r>
            <a:r>
              <a:rPr lang="en-US" dirty="0"/>
              <a:t>we design, but design writ large, </a:t>
            </a:r>
            <a:r>
              <a:rPr lang="en-US" b="1" dirty="0"/>
              <a:t>design</a:t>
            </a:r>
            <a:r>
              <a:rPr lang="en-US" dirty="0"/>
              <a:t> as in the </a:t>
            </a:r>
            <a:r>
              <a:rPr lang="en-US" b="1" dirty="0"/>
              <a:t>approach</a:t>
            </a:r>
            <a:r>
              <a:rPr lang="en-US" dirty="0"/>
              <a:t> we take towards </a:t>
            </a:r>
            <a:r>
              <a:rPr lang="en-US" b="1" dirty="0"/>
              <a:t>problem</a:t>
            </a:r>
            <a:r>
              <a:rPr lang="en-US" dirty="0"/>
              <a:t> solving.</a:t>
            </a:r>
          </a:p>
          <a:p>
            <a:endParaRPr lang="en-US" dirty="0"/>
          </a:p>
          <a:p>
            <a:r>
              <a:rPr lang="en-US" dirty="0"/>
              <a:t>If we define </a:t>
            </a:r>
            <a:r>
              <a:rPr lang="en-US" b="1" dirty="0"/>
              <a:t>design</a:t>
            </a:r>
            <a:r>
              <a:rPr lang="en-US" dirty="0"/>
              <a:t>, </a:t>
            </a:r>
            <a:r>
              <a:rPr lang="en-US" dirty="0"/>
              <a:t>as the </a:t>
            </a:r>
            <a:r>
              <a:rPr lang="en-US" b="1" dirty="0"/>
              <a:t>purpose</a:t>
            </a:r>
            <a:r>
              <a:rPr lang="en-US" dirty="0"/>
              <a:t>, planning and </a:t>
            </a:r>
            <a:r>
              <a:rPr lang="en-US" b="1" dirty="0"/>
              <a:t>intention</a:t>
            </a:r>
            <a:r>
              <a:rPr lang="en-US" dirty="0"/>
              <a:t> behind bringing a product or service into </a:t>
            </a:r>
            <a:r>
              <a:rPr lang="en-US" b="1" dirty="0"/>
              <a:t>being</a:t>
            </a:r>
            <a:r>
              <a:rPr lang="en-US" dirty="0" smtClean="0"/>
              <a:t>, then we should look to be more inclusive by </a:t>
            </a:r>
            <a:r>
              <a:rPr lang="en-US" b="1" dirty="0" smtClean="0"/>
              <a:t>employing</a:t>
            </a:r>
            <a:r>
              <a:rPr lang="en-US" dirty="0" smtClean="0"/>
              <a:t> principles such as the ones from WCAG into </a:t>
            </a:r>
            <a:r>
              <a:rPr lang="en-US" b="1" dirty="0" smtClean="0"/>
              <a:t>every</a:t>
            </a:r>
            <a:r>
              <a:rPr lang="en-US" dirty="0" smtClean="0"/>
              <a:t> part of that process. </a:t>
            </a:r>
          </a:p>
          <a:p>
            <a:endParaRPr lang="en-US" dirty="0"/>
          </a:p>
          <a:p>
            <a:r>
              <a:rPr lang="en-US" dirty="0" smtClean="0"/>
              <a:t>That way, we </a:t>
            </a:r>
            <a:r>
              <a:rPr lang="en-US" b="1" dirty="0" smtClean="0"/>
              <a:t>avoid</a:t>
            </a:r>
            <a:r>
              <a:rPr lang="en-US" dirty="0" smtClean="0"/>
              <a:t> having to retrofit inclusiveness.</a:t>
            </a:r>
          </a:p>
          <a:p>
            <a:endParaRPr lang="en-US" dirty="0">
              <a:effectLst/>
            </a:endParaRPr>
          </a:p>
          <a:p>
            <a:r>
              <a:rPr lang="en-US" dirty="0" smtClean="0"/>
              <a:t>As author </a:t>
            </a:r>
            <a:r>
              <a:rPr lang="en-US" dirty="0"/>
              <a:t>Laura </a:t>
            </a:r>
            <a:r>
              <a:rPr lang="en-US" dirty="0" err="1"/>
              <a:t>Kalbag</a:t>
            </a:r>
            <a:r>
              <a:rPr lang="en-US" dirty="0"/>
              <a:t> says, “We have a </a:t>
            </a:r>
            <a:r>
              <a:rPr lang="en-US" b="1" dirty="0"/>
              <a:t>tendency</a:t>
            </a:r>
            <a:r>
              <a:rPr lang="en-US" dirty="0"/>
              <a:t> to build for people like </a:t>
            </a:r>
            <a:r>
              <a:rPr lang="en-US" b="1" dirty="0"/>
              <a:t>us</a:t>
            </a:r>
            <a:r>
              <a:rPr lang="en-US" dirty="0"/>
              <a:t>.”. This speaks to the design bias </a:t>
            </a:r>
            <a:r>
              <a:rPr lang="en-US" b="1" dirty="0"/>
              <a:t>towards</a:t>
            </a:r>
            <a:r>
              <a:rPr lang="en-US" dirty="0"/>
              <a:t> “able” people, in which we are </a:t>
            </a:r>
            <a:r>
              <a:rPr lang="en-US" b="1" dirty="0"/>
              <a:t>continually</a:t>
            </a:r>
            <a:r>
              <a:rPr lang="en-US" dirty="0"/>
              <a:t> “othering” those that are different.</a:t>
            </a:r>
          </a:p>
          <a:p>
            <a:endParaRPr lang="en-CA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CA" dirty="0">
              <a:effectLst/>
            </a:endParaRP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75411-52F8-9D42-8B67-30D08CACBF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81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pPr defTabSz="931774"/>
            <a:r>
              <a:rPr lang="en-US" dirty="0" smtClean="0"/>
              <a:t>Source: https://ind.ie/ethical-design/</a:t>
            </a:r>
          </a:p>
          <a:p>
            <a:endParaRPr lang="en-US" dirty="0"/>
          </a:p>
          <a:p>
            <a:r>
              <a:rPr lang="en-US" dirty="0"/>
              <a:t>Ind.ie, a UK consultancy,  </a:t>
            </a:r>
            <a:r>
              <a:rPr lang="en-US" b="1" dirty="0"/>
              <a:t>describes</a:t>
            </a:r>
            <a:r>
              <a:rPr lang="en-US" dirty="0"/>
              <a:t> themselves as a </a:t>
            </a:r>
            <a:r>
              <a:rPr lang="en-US" b="1" dirty="0"/>
              <a:t>tiny</a:t>
            </a:r>
            <a:r>
              <a:rPr lang="en-US" dirty="0"/>
              <a:t> two-person-and-one-husky </a:t>
            </a:r>
            <a:r>
              <a:rPr lang="en-US" b="1" dirty="0"/>
              <a:t>social</a:t>
            </a:r>
            <a:r>
              <a:rPr lang="en-US" dirty="0"/>
              <a:t> enterprise striving for social </a:t>
            </a:r>
            <a:r>
              <a:rPr lang="en-US" b="1" dirty="0"/>
              <a:t>justice</a:t>
            </a:r>
            <a:r>
              <a:rPr lang="en-US" dirty="0"/>
              <a:t> in the digital age. The two </a:t>
            </a:r>
            <a:r>
              <a:rPr lang="en-US" b="1" dirty="0"/>
              <a:t>principals</a:t>
            </a:r>
            <a:r>
              <a:rPr lang="en-US" dirty="0"/>
              <a:t> are Aral Balkan and Laura </a:t>
            </a:r>
            <a:r>
              <a:rPr lang="en-US" dirty="0" err="1"/>
              <a:t>Kalbag</a:t>
            </a:r>
            <a:r>
              <a:rPr lang="en-US" dirty="0"/>
              <a:t>. </a:t>
            </a:r>
            <a:r>
              <a:rPr lang="en-US" b="1" dirty="0"/>
              <a:t>Laura</a:t>
            </a:r>
            <a:r>
              <a:rPr lang="en-US" dirty="0"/>
              <a:t> recently published “Accessibility for Everyone”, which makes </a:t>
            </a:r>
            <a:r>
              <a:rPr lang="en-US" b="1" dirty="0"/>
              <a:t>designing</a:t>
            </a:r>
            <a:r>
              <a:rPr lang="en-US" dirty="0"/>
              <a:t> for accessibility, well, more accessible for </a:t>
            </a:r>
            <a:r>
              <a:rPr lang="en-US" b="1" dirty="0"/>
              <a:t>anyone</a:t>
            </a:r>
            <a:r>
              <a:rPr lang="en-US" dirty="0"/>
              <a:t> designing things in the digital realm. I posted my </a:t>
            </a:r>
            <a:r>
              <a:rPr lang="en-US" b="1" dirty="0"/>
              <a:t>sketch</a:t>
            </a:r>
            <a:r>
              <a:rPr lang="en-US" dirty="0"/>
              <a:t> notes from a talk she gave on her book, recently on our </a:t>
            </a:r>
            <a:r>
              <a:rPr lang="en-US" b="1" dirty="0"/>
              <a:t>slack</a:t>
            </a:r>
            <a:r>
              <a:rPr lang="en-US" dirty="0"/>
              <a:t> channel.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 err="1"/>
              <a:t>Ind.ie</a:t>
            </a:r>
            <a:r>
              <a:rPr lang="en-US" dirty="0"/>
              <a:t> came up with a digital manifesto for </a:t>
            </a:r>
            <a:r>
              <a:rPr lang="en-US" b="1" dirty="0"/>
              <a:t>design</a:t>
            </a:r>
            <a:r>
              <a:rPr lang="en-US" dirty="0"/>
              <a:t> that looks something like this.</a:t>
            </a:r>
          </a:p>
          <a:p>
            <a:endParaRPr lang="en-US" dirty="0"/>
          </a:p>
          <a:p>
            <a:r>
              <a:rPr lang="en-US" dirty="0" smtClean="0"/>
              <a:t>It’s about </a:t>
            </a:r>
            <a:r>
              <a:rPr lang="en-US" b="1" dirty="0" smtClean="0"/>
              <a:t>diverse</a:t>
            </a:r>
            <a:r>
              <a:rPr lang="en-US" dirty="0" smtClean="0"/>
              <a:t> groups of people coming together and designing for </a:t>
            </a:r>
            <a:r>
              <a:rPr lang="en-US" b="1" dirty="0" smtClean="0"/>
              <a:t>themselves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When we </a:t>
            </a:r>
            <a:r>
              <a:rPr lang="en-US" b="1" dirty="0" smtClean="0"/>
              <a:t>design</a:t>
            </a:r>
            <a:r>
              <a:rPr lang="en-US" dirty="0" smtClean="0"/>
              <a:t> in this way, we have the ability to </a:t>
            </a:r>
            <a:r>
              <a:rPr lang="en-US" b="1" dirty="0" smtClean="0"/>
              <a:t>minimize</a:t>
            </a:r>
            <a:r>
              <a:rPr lang="en-US" dirty="0" smtClean="0"/>
              <a:t> the notion of the “other”, because we are </a:t>
            </a:r>
            <a:r>
              <a:rPr lang="en-US" b="1" dirty="0" smtClean="0"/>
              <a:t>doing</a:t>
            </a:r>
            <a:r>
              <a:rPr lang="en-US" dirty="0" smtClean="0"/>
              <a:t> it all together.</a:t>
            </a:r>
          </a:p>
          <a:p>
            <a:endParaRPr lang="en-US" dirty="0" smtClean="0"/>
          </a:p>
          <a:p>
            <a:r>
              <a:rPr lang="en-US" dirty="0" smtClean="0"/>
              <a:t>But this is perhaps </a:t>
            </a:r>
            <a:r>
              <a:rPr lang="en-US" b="1" dirty="0" smtClean="0"/>
              <a:t>best</a:t>
            </a:r>
            <a:r>
              <a:rPr lang="en-US" baseline="0" dirty="0" smtClean="0"/>
              <a:t> explained by Aral Balkan </a:t>
            </a:r>
            <a:r>
              <a:rPr lang="en-US" b="1" baseline="0" dirty="0" smtClean="0"/>
              <a:t>himself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6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So, what is accessibility?</a:t>
            </a:r>
          </a:p>
          <a:p>
            <a:endParaRPr lang="en-US" dirty="0"/>
          </a:p>
          <a:p>
            <a:r>
              <a:rPr lang="en-US" dirty="0"/>
              <a:t>Could it be as simple as saying, it’s the </a:t>
            </a:r>
            <a:r>
              <a:rPr lang="en-US" b="1" i="1" dirty="0"/>
              <a:t>ability</a:t>
            </a:r>
            <a:r>
              <a:rPr lang="en-US" i="1" dirty="0"/>
              <a:t> to access</a:t>
            </a:r>
            <a:r>
              <a:rPr lang="en-US" dirty="0"/>
              <a:t>, and everything </a:t>
            </a:r>
            <a:r>
              <a:rPr lang="en-US" b="1" i="1" dirty="0"/>
              <a:t>that</a:t>
            </a:r>
            <a:r>
              <a:rPr lang="en-US" dirty="0"/>
              <a:t> entails?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Video Source:</a:t>
            </a:r>
            <a:r>
              <a:rPr lang="en-US" baseline="0" dirty="0" smtClean="0"/>
              <a:t> https://vimeo.com/158879739</a:t>
            </a:r>
          </a:p>
          <a:p>
            <a:endParaRPr lang="en-US" baseline="0" dirty="0" smtClean="0"/>
          </a:p>
          <a:p>
            <a:r>
              <a:rPr lang="en-US" dirty="0" smtClean="0"/>
              <a:t>Talk </a:t>
            </a:r>
            <a:r>
              <a:rPr lang="en-US" dirty="0"/>
              <a:t>by Aral Balkan, Co-Founder of Indie,</a:t>
            </a:r>
            <a:r>
              <a:rPr lang="en-US" baseline="0" dirty="0"/>
              <a:t> UK.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64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30400" y="593725"/>
            <a:ext cx="3149600" cy="1771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769349"/>
            <a:ext cx="5608320" cy="5365002"/>
          </a:xfrm>
        </p:spPr>
        <p:txBody>
          <a:bodyPr/>
          <a:lstStyle/>
          <a:p>
            <a:r>
              <a:rPr lang="en-US" dirty="0" smtClean="0"/>
              <a:t>Accessibility is a </a:t>
            </a:r>
            <a:r>
              <a:rPr lang="en-US" b="1" dirty="0" smtClean="0"/>
              <a:t>really</a:t>
            </a:r>
            <a:r>
              <a:rPr lang="en-US" dirty="0" smtClean="0"/>
              <a:t> big topic,</a:t>
            </a:r>
            <a:r>
              <a:rPr lang="en-US" baseline="0" dirty="0" smtClean="0"/>
              <a:t> and as a result, </a:t>
            </a:r>
            <a:r>
              <a:rPr lang="en-US" b="1" baseline="0" dirty="0" smtClean="0"/>
              <a:t>difficult</a:t>
            </a:r>
            <a:r>
              <a:rPr lang="en-US" baseline="0" dirty="0" smtClean="0"/>
              <a:t> to define </a:t>
            </a:r>
            <a:r>
              <a:rPr lang="en-US" b="1" baseline="0" dirty="0" smtClean="0"/>
              <a:t>definitively</a:t>
            </a:r>
            <a:r>
              <a:rPr lang="en-US" baseline="0" dirty="0" smtClean="0"/>
              <a:t>. Having </a:t>
            </a:r>
            <a:r>
              <a:rPr lang="en-US" b="1" baseline="0" dirty="0" smtClean="0"/>
              <a:t>said</a:t>
            </a:r>
            <a:r>
              <a:rPr lang="en-US" baseline="0" dirty="0" smtClean="0"/>
              <a:t> that, in </a:t>
            </a:r>
            <a:r>
              <a:rPr lang="en-US" b="1" baseline="0" dirty="0" smtClean="0"/>
              <a:t>this</a:t>
            </a:r>
            <a:r>
              <a:rPr lang="en-US" baseline="0" dirty="0" smtClean="0"/>
              <a:t> class, I think we’re finding that a </a:t>
            </a:r>
            <a:r>
              <a:rPr lang="en-US" b="1" baseline="0" dirty="0" smtClean="0"/>
              <a:t>lot</a:t>
            </a:r>
            <a:r>
              <a:rPr lang="en-US" baseline="0" dirty="0" smtClean="0"/>
              <a:t> of these topics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="1" baseline="0" dirty="0" smtClean="0"/>
              <a:t>impact</a:t>
            </a:r>
            <a:r>
              <a:rPr lang="en-US" baseline="0" dirty="0" smtClean="0"/>
              <a:t> on digital sometimes comes about </a:t>
            </a:r>
            <a:r>
              <a:rPr lang="en-US" b="1" baseline="0" dirty="0" smtClean="0"/>
              <a:t>indirectly</a:t>
            </a:r>
            <a:r>
              <a:rPr lang="en-US" baseline="0" dirty="0" smtClean="0"/>
              <a:t>. In the examples of </a:t>
            </a:r>
            <a:r>
              <a:rPr lang="en-US" b="1" baseline="0" dirty="0" smtClean="0"/>
              <a:t>public</a:t>
            </a:r>
            <a:r>
              <a:rPr lang="en-US" baseline="0" dirty="0" smtClean="0"/>
              <a:t> spaces, citizen </a:t>
            </a:r>
            <a:r>
              <a:rPr lang="en-US" b="1" baseline="0" dirty="0" smtClean="0"/>
              <a:t>engagement</a:t>
            </a:r>
            <a:r>
              <a:rPr lang="en-US" baseline="0" dirty="0" smtClean="0"/>
              <a:t>, and </a:t>
            </a:r>
            <a:r>
              <a:rPr lang="en-US" b="1" baseline="0" dirty="0" smtClean="0"/>
              <a:t>even</a:t>
            </a:r>
            <a:r>
              <a:rPr lang="en-US" baseline="0" dirty="0" smtClean="0"/>
              <a:t> academia, we saw how </a:t>
            </a:r>
            <a:r>
              <a:rPr lang="en-US" b="1" baseline="0" dirty="0" smtClean="0"/>
              <a:t>obstacles</a:t>
            </a:r>
            <a:r>
              <a:rPr lang="en-US" baseline="0" dirty="0" smtClean="0"/>
              <a:t> to accessibility in the </a:t>
            </a:r>
            <a:r>
              <a:rPr lang="en-US" b="1" baseline="0" dirty="0" smtClean="0"/>
              <a:t>analogue</a:t>
            </a:r>
            <a:r>
              <a:rPr lang="en-US" baseline="0" dirty="0" smtClean="0"/>
              <a:t> can have impacts on the digital.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at the end of the day, it’s about the </a:t>
            </a:r>
            <a:r>
              <a:rPr lang="en-US" b="1" baseline="0" dirty="0" smtClean="0"/>
              <a:t>human</a:t>
            </a:r>
            <a:r>
              <a:rPr lang="en-US" baseline="0" dirty="0" smtClean="0"/>
              <a:t> experience, which is not always easily </a:t>
            </a:r>
            <a:r>
              <a:rPr lang="en-US" b="1" baseline="0" dirty="0" smtClean="0"/>
              <a:t>compartmentalized</a:t>
            </a:r>
            <a:r>
              <a:rPr lang="en-US" baseline="0" dirty="0" smtClean="0"/>
              <a:t> into analogue or digital, </a:t>
            </a:r>
            <a:r>
              <a:rPr lang="en-US" b="1" baseline="0" dirty="0" smtClean="0"/>
              <a:t>especially</a:t>
            </a:r>
            <a:r>
              <a:rPr lang="en-US" baseline="0" dirty="0" smtClean="0"/>
              <a:t> in a world that is </a:t>
            </a:r>
            <a:r>
              <a:rPr lang="en-US" b="1" baseline="0" dirty="0" smtClean="0"/>
              <a:t>increasingly</a:t>
            </a:r>
            <a:r>
              <a:rPr lang="en-US" baseline="0" dirty="0" smtClean="0"/>
              <a:t> dependent on technology to </a:t>
            </a:r>
            <a:r>
              <a:rPr lang="en-US" b="1" baseline="0" dirty="0" smtClean="0"/>
              <a:t>communicate</a:t>
            </a:r>
            <a:r>
              <a:rPr lang="en-US" baseline="0" dirty="0" smtClean="0"/>
              <a:t> and transact.</a:t>
            </a:r>
          </a:p>
          <a:p>
            <a:endParaRPr lang="en-US" baseline="0" dirty="0" smtClean="0"/>
          </a:p>
          <a:p>
            <a:r>
              <a:rPr lang="en-US" dirty="0" smtClean="0"/>
              <a:t>So it</a:t>
            </a:r>
            <a:r>
              <a:rPr lang="en-US" baseline="0" dirty="0" smtClean="0"/>
              <a:t> seems that we would </a:t>
            </a:r>
            <a:r>
              <a:rPr lang="en-US" b="1" baseline="0" dirty="0" smtClean="0"/>
              <a:t>all</a:t>
            </a:r>
            <a:r>
              <a:rPr lang="en-US" baseline="0" dirty="0" smtClean="0"/>
              <a:t> be better off to </a:t>
            </a:r>
            <a:r>
              <a:rPr lang="en-US" b="1" baseline="0" dirty="0" smtClean="0"/>
              <a:t>embrace</a:t>
            </a:r>
            <a:r>
              <a:rPr lang="en-US" baseline="0" dirty="0" smtClean="0"/>
              <a:t> universal design, but </a:t>
            </a:r>
            <a:r>
              <a:rPr lang="en-US" b="1" baseline="0" dirty="0" smtClean="0"/>
              <a:t>not</a:t>
            </a:r>
            <a:r>
              <a:rPr lang="en-US" dirty="0" smtClean="0"/>
              <a:t> as </a:t>
            </a:r>
            <a:r>
              <a:rPr lang="en-US" b="1" dirty="0" smtClean="0"/>
              <a:t>outsiders</a:t>
            </a:r>
            <a:r>
              <a:rPr lang="en-US" dirty="0" smtClean="0"/>
              <a:t> to it. Instead, we need to come together as </a:t>
            </a:r>
            <a:r>
              <a:rPr lang="en-US" b="1" dirty="0" smtClean="0"/>
              <a:t>universal</a:t>
            </a:r>
            <a:r>
              <a:rPr lang="en-US" dirty="0" smtClean="0"/>
              <a:t> designers and embrace diversity in the </a:t>
            </a:r>
            <a:r>
              <a:rPr lang="en-US" b="1" dirty="0" smtClean="0"/>
              <a:t>ideation</a:t>
            </a:r>
            <a:r>
              <a:rPr lang="en-US" dirty="0" smtClean="0"/>
              <a:t>, iteration, and execution of the design of </a:t>
            </a:r>
            <a:r>
              <a:rPr lang="en-US" b="1" dirty="0" smtClean="0"/>
              <a:t>products</a:t>
            </a:r>
            <a:r>
              <a:rPr lang="en-US" dirty="0" smtClean="0"/>
              <a:t>, content, and services. This also includes iteration through continuous improvement.</a:t>
            </a:r>
          </a:p>
          <a:p>
            <a:endParaRPr lang="en-US" dirty="0"/>
          </a:p>
          <a:p>
            <a:r>
              <a:rPr lang="en-US" dirty="0" smtClean="0"/>
              <a:t>For us in academia, this </a:t>
            </a:r>
            <a:r>
              <a:rPr lang="en-US" b="1" dirty="0" smtClean="0"/>
              <a:t>also</a:t>
            </a:r>
            <a:r>
              <a:rPr lang="en-US" dirty="0" smtClean="0"/>
              <a:t> applies to the creation of </a:t>
            </a:r>
            <a:r>
              <a:rPr lang="en-US" b="1" dirty="0" smtClean="0"/>
              <a:t>knowledge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Life is </a:t>
            </a:r>
            <a:r>
              <a:rPr lang="en-US" b="1" dirty="0" smtClean="0"/>
              <a:t>real</a:t>
            </a:r>
            <a:r>
              <a:rPr lang="en-US" dirty="0" smtClean="0"/>
              <a:t>, not theoretical. So, if we want to get </a:t>
            </a:r>
            <a:r>
              <a:rPr lang="en-US" b="1" dirty="0" smtClean="0"/>
              <a:t>at</a:t>
            </a:r>
            <a:r>
              <a:rPr lang="en-US" dirty="0" smtClean="0"/>
              <a:t> solutions that are more </a:t>
            </a:r>
            <a:r>
              <a:rPr lang="en-US" b="1" dirty="0" smtClean="0"/>
              <a:t>realistic</a:t>
            </a:r>
            <a:r>
              <a:rPr lang="en-US" dirty="0" smtClean="0"/>
              <a:t>, we </a:t>
            </a:r>
            <a:r>
              <a:rPr lang="en-US" b="1" dirty="0" smtClean="0"/>
              <a:t>need</a:t>
            </a:r>
            <a:r>
              <a:rPr lang="en-US" dirty="0" smtClean="0"/>
              <a:t> to, as Kirsten suggested, </a:t>
            </a:r>
            <a:r>
              <a:rPr lang="en-US" b="1" dirty="0" smtClean="0"/>
              <a:t>embrace</a:t>
            </a:r>
            <a:r>
              <a:rPr lang="en-US" dirty="0" smtClean="0"/>
              <a:t> this diversity and start </a:t>
            </a:r>
            <a:r>
              <a:rPr lang="en-US" b="1" dirty="0" smtClean="0"/>
              <a:t>answering</a:t>
            </a:r>
            <a:r>
              <a:rPr lang="en-US" dirty="0" smtClean="0"/>
              <a:t> some of these questions from a more </a:t>
            </a:r>
            <a:r>
              <a:rPr lang="en-US" b="1" dirty="0" smtClean="0"/>
              <a:t>holistic</a:t>
            </a:r>
            <a:r>
              <a:rPr lang="en-US" dirty="0" smtClean="0"/>
              <a:t> position of knowledge. </a:t>
            </a:r>
          </a:p>
          <a:p>
            <a:endParaRPr lang="en-US" dirty="0"/>
          </a:p>
          <a:p>
            <a:r>
              <a:rPr lang="en-US" dirty="0" smtClean="0"/>
              <a:t>With diversity, we can start to </a:t>
            </a:r>
            <a:r>
              <a:rPr lang="en-US" b="1" dirty="0" smtClean="0"/>
              <a:t>define</a:t>
            </a:r>
            <a:r>
              <a:rPr lang="en-US" dirty="0" smtClean="0"/>
              <a:t> problems more fully, which means that we can start </a:t>
            </a:r>
            <a:r>
              <a:rPr lang="en-US" b="1" dirty="0" smtClean="0"/>
              <a:t>addressing</a:t>
            </a:r>
            <a:r>
              <a:rPr lang="en-US" dirty="0" smtClean="0"/>
              <a:t> them more fully as well. When we work like this, there is no </a:t>
            </a:r>
            <a:r>
              <a:rPr lang="en-US" b="1" i="1" dirty="0" smtClean="0"/>
              <a:t>other</a:t>
            </a:r>
            <a:r>
              <a:rPr lang="en-US" dirty="0" smtClean="0"/>
              <a:t>, there is only </a:t>
            </a:r>
            <a:r>
              <a:rPr lang="en-US" b="1" dirty="0" smtClean="0"/>
              <a:t>us.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58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In his article “Accessibility is</a:t>
            </a:r>
            <a:r>
              <a:rPr lang="en-US" baseline="0" dirty="0" smtClean="0"/>
              <a:t> </a:t>
            </a:r>
            <a:r>
              <a:rPr lang="en-US" b="1" baseline="0" dirty="0" smtClean="0"/>
              <a:t>NOT</a:t>
            </a:r>
            <a:r>
              <a:rPr lang="en-US" baseline="0" dirty="0" smtClean="0"/>
              <a:t> Inclusion” Dr. Scott Rains (a </a:t>
            </a:r>
            <a:r>
              <a:rPr lang="en-US" b="1" baseline="0" dirty="0" smtClean="0"/>
              <a:t>known</a:t>
            </a:r>
            <a:r>
              <a:rPr lang="en-US" baseline="0" dirty="0" smtClean="0"/>
              <a:t> advocate for disabled people) he writes that “</a:t>
            </a:r>
            <a:r>
              <a:rPr lang="en-US" dirty="0" smtClean="0"/>
              <a:t>Accessibility is doing </a:t>
            </a:r>
            <a:r>
              <a:rPr lang="en-US" b="1" i="1" dirty="0" smtClean="0"/>
              <a:t>for</a:t>
            </a:r>
            <a:r>
              <a:rPr lang="en-US" dirty="0" smtClean="0"/>
              <a:t> — a 20thcentury </a:t>
            </a:r>
            <a:r>
              <a:rPr lang="en-US" b="1" dirty="0" smtClean="0"/>
              <a:t>task</a:t>
            </a:r>
            <a:r>
              <a:rPr lang="en-US" dirty="0" smtClean="0"/>
              <a:t>. Inclusion is doing </a:t>
            </a:r>
            <a:r>
              <a:rPr lang="en-US" b="1" i="1" dirty="0" smtClean="0"/>
              <a:t>with</a:t>
            </a:r>
            <a:r>
              <a:rPr lang="en-US" dirty="0" smtClean="0"/>
              <a:t> — a 21st-century </a:t>
            </a:r>
            <a:r>
              <a:rPr lang="en-US" b="1" dirty="0" smtClean="0"/>
              <a:t>vision</a:t>
            </a:r>
            <a:r>
              <a:rPr lang="en-US" dirty="0" smtClean="0"/>
              <a:t>.”</a:t>
            </a:r>
          </a:p>
          <a:p>
            <a:endParaRPr lang="en-US" dirty="0" smtClean="0"/>
          </a:p>
          <a:p>
            <a:pPr defTabSz="931774">
              <a:defRPr/>
            </a:pPr>
            <a:r>
              <a:rPr lang="en-US" dirty="0"/>
              <a:t>I</a:t>
            </a:r>
            <a:r>
              <a:rPr lang="en-US" dirty="0" smtClean="0"/>
              <a:t>n this light, </a:t>
            </a:r>
            <a:r>
              <a:rPr lang="en-US" dirty="0"/>
              <a:t>What </a:t>
            </a:r>
            <a:r>
              <a:rPr lang="en-US" b="1" dirty="0"/>
              <a:t>if</a:t>
            </a:r>
            <a:r>
              <a:rPr lang="en-US" dirty="0"/>
              <a:t> the first question we asked was, </a:t>
            </a:r>
            <a:r>
              <a:rPr lang="en-US" i="1" dirty="0"/>
              <a:t>“What is so unique about this situation that it justifies exclusion?” </a:t>
            </a:r>
            <a:r>
              <a:rPr lang="en-US" b="1" dirty="0"/>
              <a:t>instead</a:t>
            </a:r>
            <a:r>
              <a:rPr lang="en-US" dirty="0"/>
              <a:t> of, </a:t>
            </a:r>
            <a:r>
              <a:rPr lang="en-US" i="1" dirty="0"/>
              <a:t>“How much does it cost to make it accessible?”</a:t>
            </a:r>
            <a:endParaRPr lang="en-US" dirty="0"/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b="1" dirty="0"/>
              <a:t>Thank</a:t>
            </a:r>
            <a:r>
              <a:rPr lang="en-US" dirty="0"/>
              <a:t> you.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17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www.researchgate.net</a:t>
            </a:r>
            <a:r>
              <a:rPr lang="en-US" dirty="0"/>
              <a:t>/post/</a:t>
            </a:r>
            <a:r>
              <a:rPr lang="en-US" dirty="0" err="1"/>
              <a:t>How_to_define_Definition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Well, </a:t>
            </a:r>
            <a:r>
              <a:rPr lang="en-US" dirty="0"/>
              <a:t>let’s start kicking</a:t>
            </a:r>
            <a:r>
              <a:rPr lang="en-US" baseline="0" dirty="0"/>
              <a:t> around some definitions</a:t>
            </a:r>
            <a:r>
              <a:rPr lang="en-US" baseline="0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 the interest of time, let’s look at accessibility in </a:t>
            </a:r>
            <a:r>
              <a:rPr lang="en-US" b="1" dirty="0" smtClean="0"/>
              <a:t>general terms </a:t>
            </a:r>
            <a:r>
              <a:rPr lang="en-US" dirty="0" smtClean="0"/>
              <a:t>and then in </a:t>
            </a:r>
            <a:r>
              <a:rPr lang="en-US" b="1" dirty="0" smtClean="0"/>
              <a:t>digital terms</a:t>
            </a:r>
            <a:r>
              <a:rPr lang="en-US" dirty="0" smtClean="0"/>
              <a:t>, as we try to define it, and discuss what it </a:t>
            </a:r>
            <a:r>
              <a:rPr lang="en-US" b="1" dirty="0" smtClean="0"/>
              <a:t>includes</a:t>
            </a:r>
            <a:r>
              <a:rPr lang="en-US" dirty="0" smtClean="0"/>
              <a:t>, and what it </a:t>
            </a:r>
            <a:r>
              <a:rPr lang="en-US" b="1" dirty="0" smtClean="0"/>
              <a:t>may not include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1788" y="611188"/>
            <a:ext cx="3806825" cy="2141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srains</a:t>
            </a:r>
            <a:r>
              <a:rPr lang="en-US" dirty="0"/>
              <a:t>/developing-an-accessible-tourism-strategy-disabled-travelers-guide-to-the-galaxy</a:t>
            </a:r>
          </a:p>
          <a:p>
            <a:endParaRPr lang="en-US" dirty="0"/>
          </a:p>
          <a:p>
            <a:r>
              <a:rPr lang="en-US" dirty="0"/>
              <a:t>Types of</a:t>
            </a:r>
            <a:r>
              <a:rPr lang="en-US" baseline="0" dirty="0"/>
              <a:t> impairments that exist on a spectrum running from passive to extreme, with low to high levels of support from a variety of assistive technologies: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Mobility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Vision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Hearing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Speech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Mental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/>
              <a:t>Hidden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Ageing</a:t>
            </a:r>
          </a:p>
          <a:p>
            <a:endParaRPr lang="en-US" baseline="0" dirty="0" smtClean="0"/>
          </a:p>
          <a:p>
            <a:r>
              <a:rPr lang="en-US" dirty="0" smtClean="0"/>
              <a:t>From ACCESS article: </a:t>
            </a:r>
          </a:p>
          <a:p>
            <a:r>
              <a:rPr lang="en-US" dirty="0" smtClean="0"/>
              <a:t>Accessibility exists when a user (who may or may not have a particular disability) can easily make use of a particular digital resource (which may be textual, auditory, visual, or some combination) with their choice of technology (which may or may not be explicitly labeled “assistive” technology) and can, as a result, cognitively process the information as it comes to them from that resource through that technology</a:t>
            </a:r>
            <a:r>
              <a:rPr lang="en-US" dirty="0"/>
              <a:t>.  </a:t>
            </a:r>
          </a:p>
          <a:p>
            <a:endParaRPr lang="en-US" dirty="0"/>
          </a:p>
          <a:p>
            <a:r>
              <a:rPr lang="en-US" dirty="0"/>
              <a:t>(source: https://</a:t>
            </a:r>
            <a:r>
              <a:rPr lang="en-US" dirty="0" err="1"/>
              <a:t>digitalpedagogy.mla.hcommons.org</a:t>
            </a:r>
            <a:r>
              <a:rPr lang="en-US" dirty="0"/>
              <a:t>/keywords/access/)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5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700088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5826456"/>
          </a:xfrm>
        </p:spPr>
        <p:txBody>
          <a:bodyPr/>
          <a:lstStyle/>
          <a:p>
            <a:pPr marL="174708" indent="-174708">
              <a:buFont typeface="Arial" charset="0"/>
              <a:buChar char="•"/>
            </a:pPr>
            <a:r>
              <a:rPr lang="en-US" dirty="0" smtClean="0"/>
              <a:t>As</a:t>
            </a:r>
            <a:r>
              <a:rPr lang="en-US" baseline="0" dirty="0" smtClean="0"/>
              <a:t> some of us read in the Bookworm Blues article, </a:t>
            </a:r>
            <a:r>
              <a:rPr lang="en-US" b="1" baseline="0" dirty="0" smtClean="0"/>
              <a:t>Ableism</a:t>
            </a:r>
            <a:r>
              <a:rPr lang="en-US" baseline="0" dirty="0" smtClean="0"/>
              <a:t> is the elephant in the room, and is “</a:t>
            </a:r>
            <a:r>
              <a:rPr lang="en-US" dirty="0" smtClean="0"/>
              <a:t>that belief that everyone who is able-bodied is “normal” and everyone else is abnormal”.</a:t>
            </a:r>
            <a:r>
              <a:rPr lang="en-US" baseline="0" dirty="0" smtClean="0"/>
              <a:t> </a:t>
            </a:r>
            <a:r>
              <a:rPr lang="en-US" dirty="0" smtClean="0"/>
              <a:t>In this light, </a:t>
            </a:r>
            <a:r>
              <a:rPr lang="en-US" baseline="0" dirty="0" smtClean="0"/>
              <a:t>we tend to put the onus on people with disabilities to </a:t>
            </a:r>
            <a:r>
              <a:rPr lang="en-US" b="1" baseline="0" dirty="0" smtClean="0"/>
              <a:t>adapt</a:t>
            </a:r>
            <a:r>
              <a:rPr lang="en-US" baseline="0" dirty="0" smtClean="0"/>
              <a:t> to the environment around them, with the </a:t>
            </a:r>
            <a:r>
              <a:rPr lang="en-US" b="1" baseline="0" dirty="0" smtClean="0"/>
              <a:t>few</a:t>
            </a:r>
            <a:r>
              <a:rPr lang="en-US" baseline="0" dirty="0" smtClean="0"/>
              <a:t> adaptations (whether successful or not) that we provide </a:t>
            </a:r>
            <a:r>
              <a:rPr lang="en-US" b="1" baseline="0" dirty="0" smtClean="0"/>
              <a:t>for</a:t>
            </a:r>
            <a:r>
              <a:rPr lang="en-US" baseline="0" dirty="0" smtClean="0"/>
              <a:t> them.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In this same context, disabled does </a:t>
            </a:r>
            <a:r>
              <a:rPr lang="en-US" b="1" baseline="0" dirty="0" smtClean="0"/>
              <a:t>not mean</a:t>
            </a:r>
            <a:r>
              <a:rPr lang="en-US" baseline="0" dirty="0" smtClean="0"/>
              <a:t> broken. More often than not, it simply means that people with </a:t>
            </a:r>
            <a:r>
              <a:rPr lang="en-US" b="1" baseline="0" dirty="0" smtClean="0"/>
              <a:t>certain</a:t>
            </a:r>
            <a:r>
              <a:rPr lang="en-US" baseline="0" dirty="0" smtClean="0"/>
              <a:t> disabilities</a:t>
            </a:r>
            <a:r>
              <a:rPr lang="en-US" dirty="0" smtClean="0"/>
              <a:t> </a:t>
            </a:r>
            <a:r>
              <a:rPr lang="en-US" b="1" dirty="0" smtClean="0"/>
              <a:t>may</a:t>
            </a:r>
            <a:r>
              <a:rPr lang="en-US" dirty="0" smtClean="0"/>
              <a:t> </a:t>
            </a:r>
            <a:r>
              <a:rPr lang="en-US" baseline="0" dirty="0" smtClean="0"/>
              <a:t>do things in a different way than the majority. So this begs the question, is disability </a:t>
            </a:r>
            <a:r>
              <a:rPr lang="en-US" b="1" baseline="0" dirty="0" smtClean="0"/>
              <a:t>defined</a:t>
            </a:r>
            <a:r>
              <a:rPr lang="en-US" baseline="0" dirty="0" smtClean="0"/>
              <a:t> through consensus? If </a:t>
            </a:r>
            <a:r>
              <a:rPr lang="en-US" b="1" baseline="0" dirty="0" smtClean="0"/>
              <a:t>enough</a:t>
            </a:r>
            <a:r>
              <a:rPr lang="en-US" baseline="0" dirty="0" smtClean="0"/>
              <a:t> of us experience a disability, does that become the </a:t>
            </a:r>
            <a:r>
              <a:rPr lang="en-US" b="1" baseline="0" dirty="0" smtClean="0"/>
              <a:t>norm</a:t>
            </a:r>
            <a:r>
              <a:rPr lang="en-US" baseline="0" dirty="0" smtClean="0"/>
              <a:t>, and everyone who does </a:t>
            </a:r>
            <a:r>
              <a:rPr lang="en-US" b="1" baseline="0" dirty="0" smtClean="0"/>
              <a:t>not</a:t>
            </a:r>
            <a:r>
              <a:rPr lang="en-US" baseline="0" dirty="0" smtClean="0"/>
              <a:t> have that disability is now the disabled?  </a:t>
            </a:r>
            <a:r>
              <a:rPr lang="en-US" b="1" baseline="0" dirty="0" smtClean="0"/>
              <a:t>Think</a:t>
            </a:r>
            <a:r>
              <a:rPr lang="en-US" baseline="0" dirty="0" smtClean="0"/>
              <a:t> of eyeglasses.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Also, </a:t>
            </a:r>
            <a:r>
              <a:rPr lang="en-US" dirty="0"/>
              <a:t>a</a:t>
            </a:r>
            <a:r>
              <a:rPr lang="en-US" baseline="0" dirty="0" smtClean="0"/>
              <a:t>s our demographics </a:t>
            </a:r>
            <a:r>
              <a:rPr lang="en-US" b="1" baseline="0" dirty="0" smtClean="0"/>
              <a:t>change</a:t>
            </a:r>
            <a:r>
              <a:rPr lang="en-US" baseline="0" dirty="0" smtClean="0"/>
              <a:t> and baby boomers </a:t>
            </a:r>
            <a:r>
              <a:rPr lang="en-US" b="1" baseline="0" dirty="0" smtClean="0"/>
              <a:t>age</a:t>
            </a:r>
            <a:r>
              <a:rPr lang="en-US" baseline="0" dirty="0" smtClean="0"/>
              <a:t>, we will experience a kind</a:t>
            </a:r>
            <a:r>
              <a:rPr lang="en-US" dirty="0" smtClean="0"/>
              <a:t> of</a:t>
            </a:r>
            <a:r>
              <a:rPr lang="en-US" baseline="0" dirty="0" smtClean="0"/>
              <a:t> </a:t>
            </a:r>
            <a:r>
              <a:rPr lang="en-US" b="1" baseline="0" dirty="0" smtClean="0"/>
              <a:t>disability</a:t>
            </a:r>
            <a:r>
              <a:rPr lang="en-US" baseline="0" dirty="0" smtClean="0"/>
              <a:t> creep as more people will start to have issues with </a:t>
            </a:r>
            <a:r>
              <a:rPr lang="en-US" b="1" baseline="0" dirty="0" smtClean="0"/>
              <a:t>vision</a:t>
            </a:r>
            <a:r>
              <a:rPr lang="en-US" baseline="0" dirty="0" smtClean="0"/>
              <a:t>, motor skills, hearing, </a:t>
            </a:r>
            <a:r>
              <a:rPr lang="en-US" b="1" baseline="0" dirty="0" smtClean="0"/>
              <a:t>and</a:t>
            </a:r>
            <a:r>
              <a:rPr lang="en-US" baseline="0" dirty="0" smtClean="0"/>
              <a:t> cognition. It’s a </a:t>
            </a:r>
            <a:r>
              <a:rPr lang="en-US" b="1" baseline="0" dirty="0" smtClean="0"/>
              <a:t>funny</a:t>
            </a:r>
            <a:r>
              <a:rPr lang="en-US" baseline="0" dirty="0" smtClean="0"/>
              <a:t> kind of ableism, in which we do not tend to </a:t>
            </a:r>
            <a:r>
              <a:rPr lang="en-US" b="1" baseline="0" dirty="0" smtClean="0"/>
              <a:t>see</a:t>
            </a:r>
            <a:r>
              <a:rPr lang="en-US" baseline="0" dirty="0" smtClean="0"/>
              <a:t> this as disability; </a:t>
            </a:r>
            <a:r>
              <a:rPr lang="en-US" b="1" baseline="0" dirty="0" smtClean="0"/>
              <a:t>instead</a:t>
            </a:r>
            <a:r>
              <a:rPr lang="en-US" baseline="0" dirty="0" smtClean="0"/>
              <a:t> we label it “just getting old”. However, </a:t>
            </a:r>
            <a:r>
              <a:rPr lang="en-US" b="1" baseline="0" dirty="0" smtClean="0"/>
              <a:t>functionally</a:t>
            </a:r>
            <a:r>
              <a:rPr lang="en-US" baseline="0" dirty="0" smtClean="0"/>
              <a:t> speaking, the issues being faced are the same. </a:t>
            </a:r>
          </a:p>
          <a:p>
            <a:pPr marL="174708" indent="-174708">
              <a:buFont typeface="Arial" charset="0"/>
              <a:buChar char="•"/>
            </a:pPr>
            <a:r>
              <a:rPr lang="en-US" baseline="0" dirty="0" smtClean="0"/>
              <a:t>And what about </a:t>
            </a:r>
            <a:r>
              <a:rPr lang="en-US" b="1" baseline="0" dirty="0" smtClean="0"/>
              <a:t>assistive</a:t>
            </a:r>
            <a:r>
              <a:rPr lang="en-US" baseline="0" dirty="0" smtClean="0"/>
              <a:t> versus</a:t>
            </a:r>
            <a:r>
              <a:rPr lang="en-US" dirty="0" smtClean="0"/>
              <a:t> adaptive technologies? </a:t>
            </a:r>
            <a:r>
              <a:rPr lang="en-US" baseline="0" dirty="0" smtClean="0"/>
              <a:t>Between these </a:t>
            </a:r>
            <a:r>
              <a:rPr lang="en-US" b="1" baseline="0" dirty="0" smtClean="0"/>
              <a:t>two</a:t>
            </a:r>
            <a:r>
              <a:rPr lang="en-US" baseline="0" dirty="0" smtClean="0"/>
              <a:t>, there is a </a:t>
            </a:r>
            <a:r>
              <a:rPr lang="en-US" b="1" baseline="0" dirty="0" smtClean="0"/>
              <a:t>big</a:t>
            </a:r>
            <a:r>
              <a:rPr lang="en-US" baseline="0" dirty="0" smtClean="0"/>
              <a:t> blurry grey line, which often causes confusion. Especially since Assistive, </a:t>
            </a:r>
            <a:r>
              <a:rPr lang="en-US" b="1" baseline="0" dirty="0" smtClean="0"/>
              <a:t>technically</a:t>
            </a:r>
            <a:r>
              <a:rPr lang="en-US" baseline="0" dirty="0" smtClean="0"/>
              <a:t> includes adaptive. </a:t>
            </a:r>
            <a:r>
              <a:rPr lang="en-US" b="1" baseline="0" dirty="0" smtClean="0"/>
              <a:t>However</a:t>
            </a:r>
            <a:r>
              <a:rPr lang="en-US" baseline="0" dirty="0" smtClean="0"/>
              <a:t>, it may be helpful to think of it like this: </a:t>
            </a:r>
            <a:r>
              <a:rPr lang="en-US" b="1" u="sng" baseline="0" dirty="0" smtClean="0"/>
              <a:t>ADAPTIVE</a:t>
            </a:r>
            <a:r>
              <a:rPr lang="en-US" baseline="0" dirty="0" smtClean="0"/>
              <a:t> is tech that sits </a:t>
            </a:r>
            <a:r>
              <a:rPr lang="en-US" b="1" baseline="0" dirty="0" smtClean="0"/>
              <a:t>on top</a:t>
            </a:r>
            <a:r>
              <a:rPr lang="en-US" baseline="0" dirty="0" smtClean="0"/>
              <a:t> of other tech, such as screen reader software, closed captioning, etc. It ADAPTS a technology to make </a:t>
            </a:r>
            <a:r>
              <a:rPr lang="en-US" b="1" baseline="0" dirty="0" smtClean="0"/>
              <a:t>it</a:t>
            </a:r>
            <a:r>
              <a:rPr lang="en-US" baseline="0" dirty="0" smtClean="0"/>
              <a:t> (or its content, or interactions) </a:t>
            </a:r>
            <a:r>
              <a:rPr lang="en-US" b="1" baseline="0" dirty="0" smtClean="0"/>
              <a:t>accessible</a:t>
            </a:r>
            <a:r>
              <a:rPr lang="en-US" baseline="0" dirty="0" smtClean="0"/>
              <a:t> to a wider range of people. </a:t>
            </a:r>
            <a:r>
              <a:rPr lang="en-US" b="1" u="sng" dirty="0" smtClean="0"/>
              <a:t>ASSISTIVE</a:t>
            </a:r>
            <a:r>
              <a:rPr lang="en-US" dirty="0" smtClean="0"/>
              <a:t> is tech that is created to allow people to </a:t>
            </a:r>
            <a:r>
              <a:rPr lang="en-US" b="1" dirty="0" smtClean="0"/>
              <a:t>perform</a:t>
            </a:r>
            <a:r>
              <a:rPr lang="en-US" dirty="0" smtClean="0"/>
              <a:t> interactions with the abilities they </a:t>
            </a:r>
            <a:r>
              <a:rPr lang="en-US" b="1" dirty="0" smtClean="0"/>
              <a:t>already</a:t>
            </a:r>
            <a:r>
              <a:rPr lang="en-US" dirty="0" smtClean="0"/>
              <a:t> </a:t>
            </a:r>
            <a:r>
              <a:rPr lang="en-US" b="1" dirty="0" smtClean="0"/>
              <a:t>have</a:t>
            </a:r>
            <a:r>
              <a:rPr lang="en-US" dirty="0" smtClean="0"/>
              <a:t>. E.g., hearing aids, wheel chairs, eyeglasses, and ramps. So, it ASSISTS people in performing </a:t>
            </a:r>
            <a:r>
              <a:rPr lang="en-US" b="1" dirty="0" smtClean="0"/>
              <a:t>certain</a:t>
            </a:r>
            <a:r>
              <a:rPr lang="en-US" dirty="0" smtClean="0"/>
              <a:t> tasks with more </a:t>
            </a:r>
            <a:r>
              <a:rPr lang="en-US" b="1" dirty="0" smtClean="0"/>
              <a:t>independence</a:t>
            </a:r>
            <a:r>
              <a:rPr lang="en-US" dirty="0" smtClean="0"/>
              <a:t>.</a:t>
            </a:r>
            <a:r>
              <a:rPr lang="en-US" baseline="0" dirty="0" smtClean="0"/>
              <a:t> We tend to have a real bias towards </a:t>
            </a:r>
            <a:r>
              <a:rPr lang="en-US" b="1" baseline="0" dirty="0" smtClean="0"/>
              <a:t>assistive</a:t>
            </a:r>
            <a:r>
              <a:rPr lang="en-US" baseline="0" dirty="0" smtClean="0"/>
              <a:t> tech, especially when it’s associated with </a:t>
            </a:r>
            <a:r>
              <a:rPr lang="en-US" b="1" baseline="0" dirty="0" smtClean="0"/>
              <a:t>disability</a:t>
            </a:r>
            <a:r>
              <a:rPr lang="en-US" baseline="0" dirty="0" smtClean="0"/>
              <a:t> creep due to age.</a:t>
            </a:r>
            <a:endParaRPr lang="en-US" dirty="0" smtClean="0"/>
          </a:p>
          <a:p>
            <a:pPr marL="174708" indent="-174708">
              <a:buFont typeface="Arial" charset="0"/>
              <a:buChar char="•"/>
            </a:pPr>
            <a:endParaRPr lang="en-US" baseline="0" dirty="0"/>
          </a:p>
          <a:p>
            <a:pPr marL="174708" indent="-174708">
              <a:buFont typeface="Arial" charset="0"/>
              <a:buChar char="•"/>
            </a:pPr>
            <a:r>
              <a:rPr lang="en-US" sz="1100" dirty="0"/>
              <a:t>Sources: </a:t>
            </a:r>
            <a:r>
              <a:rPr lang="en-US" sz="1100" dirty="0">
                <a:hlinkClick r:id="rId3"/>
              </a:rPr>
              <a:t>http://www.assistivetech.com/adaptive-technology-versus-assistive-technology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/>
              <a:t> and http://</a:t>
            </a:r>
            <a:r>
              <a:rPr lang="en-US" sz="1100" dirty="0" err="1"/>
              <a:t>www.assistivetechnology.vcu.edu</a:t>
            </a:r>
            <a:r>
              <a:rPr lang="en-US" sz="1100" dirty="0"/>
              <a:t>/2008/08/29/</a:t>
            </a:r>
            <a:r>
              <a:rPr lang="en-US" sz="1100" dirty="0" err="1"/>
              <a:t>whats</a:t>
            </a:r>
            <a:r>
              <a:rPr lang="en-US" sz="1100" dirty="0"/>
              <a:t>-the-difference-between-a/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7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So, after some research, I came to the </a:t>
            </a:r>
            <a:r>
              <a:rPr lang="en-US" b="1" dirty="0" smtClean="0"/>
              <a:t>following</a:t>
            </a:r>
            <a:r>
              <a:rPr lang="en-US" dirty="0" smtClean="0"/>
              <a:t> realization.</a:t>
            </a:r>
          </a:p>
          <a:p>
            <a:endParaRPr lang="en-US" dirty="0"/>
          </a:p>
          <a:p>
            <a:r>
              <a:rPr lang="en-US" i="1" spc="20" dirty="0"/>
              <a:t>When we </a:t>
            </a:r>
            <a:r>
              <a:rPr lang="en-US" b="1" i="1" spc="20" dirty="0"/>
              <a:t>compartmentalize</a:t>
            </a:r>
            <a:r>
              <a:rPr lang="en-US" i="1" spc="20" dirty="0"/>
              <a:t> accessibility, we allow ourselves to </a:t>
            </a:r>
            <a:r>
              <a:rPr lang="en-US" b="1" i="1" spc="20" dirty="0"/>
              <a:t>prioritize</a:t>
            </a:r>
            <a:r>
              <a:rPr lang="en-US" i="1" spc="20" dirty="0"/>
              <a:t> its execution in certain contexts over others, which means that we are not creating a </a:t>
            </a:r>
            <a:r>
              <a:rPr lang="en-US" b="1" i="1" spc="20" dirty="0"/>
              <a:t>consistent </a:t>
            </a:r>
            <a:r>
              <a:rPr lang="en-US" i="1" spc="20" dirty="0"/>
              <a:t>life experience for </a:t>
            </a:r>
            <a:r>
              <a:rPr lang="en-US" b="1" i="1" spc="20" dirty="0"/>
              <a:t>anyone</a:t>
            </a:r>
            <a:r>
              <a:rPr lang="en-US" i="1" spc="20" dirty="0"/>
              <a:t>. If we were to embrace </a:t>
            </a:r>
            <a:r>
              <a:rPr lang="en-US" b="1" i="1" spc="20" dirty="0"/>
              <a:t>universal</a:t>
            </a:r>
            <a:r>
              <a:rPr lang="en-US" i="1" spc="20" dirty="0"/>
              <a:t> </a:t>
            </a:r>
            <a:r>
              <a:rPr lang="en-US" b="1" i="1" spc="20" dirty="0"/>
              <a:t>design</a:t>
            </a:r>
            <a:r>
              <a:rPr lang="en-US" i="1" spc="20" dirty="0"/>
              <a:t> everywhere, we could start to create a consistency of </a:t>
            </a:r>
            <a:r>
              <a:rPr lang="en-US" b="1" i="1" spc="20" dirty="0"/>
              <a:t>experience</a:t>
            </a:r>
            <a:r>
              <a:rPr lang="en-US" i="1" spc="20" dirty="0"/>
              <a:t> that is more </a:t>
            </a:r>
            <a:r>
              <a:rPr lang="en-US" b="1" i="1" spc="20" dirty="0"/>
              <a:t>inclusive</a:t>
            </a:r>
            <a:r>
              <a:rPr lang="en-US" i="1" spc="20" dirty="0"/>
              <a:t> by </a:t>
            </a:r>
            <a:r>
              <a:rPr lang="en-US" i="1" spc="20" dirty="0"/>
              <a:t>default.</a:t>
            </a:r>
            <a:endParaRPr lang="en-US" i="1" spc="2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2"/>
            <a:ext cx="5608320" cy="4977448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b="1" dirty="0" smtClean="0"/>
              <a:t>that</a:t>
            </a:r>
            <a:r>
              <a:rPr lang="en-US" dirty="0" smtClean="0"/>
              <a:t> in mind, we begin to think about </a:t>
            </a:r>
            <a:r>
              <a:rPr lang="en-US" b="1" dirty="0" smtClean="0"/>
              <a:t>where</a:t>
            </a:r>
            <a:r>
              <a:rPr lang="en-US" dirty="0" smtClean="0"/>
              <a:t> accessibility impacts the </a:t>
            </a:r>
            <a:r>
              <a:rPr lang="en-US" b="1" dirty="0" smtClean="0"/>
              <a:t>human</a:t>
            </a:r>
            <a:r>
              <a:rPr lang="en-US" dirty="0" smtClean="0"/>
              <a:t> experience. </a:t>
            </a:r>
          </a:p>
          <a:p>
            <a:endParaRPr lang="en-US" dirty="0"/>
          </a:p>
          <a:p>
            <a:r>
              <a:rPr lang="en-US" dirty="0" smtClean="0"/>
              <a:t>What follows is by </a:t>
            </a:r>
            <a:r>
              <a:rPr lang="en-US" b="1" dirty="0" smtClean="0"/>
              <a:t>no</a:t>
            </a:r>
            <a:r>
              <a:rPr lang="en-US" dirty="0" smtClean="0"/>
              <a:t> means an exhaustive list, but it is one that </a:t>
            </a:r>
            <a:r>
              <a:rPr lang="en-US" b="1" dirty="0" smtClean="0"/>
              <a:t>I</a:t>
            </a:r>
            <a:r>
              <a:rPr lang="en-US" dirty="0" smtClean="0"/>
              <a:t> felt was </a:t>
            </a:r>
            <a:r>
              <a:rPr lang="en-US" b="1" dirty="0" smtClean="0"/>
              <a:t>representative</a:t>
            </a:r>
            <a:r>
              <a:rPr lang="en-US" dirty="0" smtClean="0"/>
              <a:t> of what we are talking about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0200" y="593725"/>
            <a:ext cx="3810000" cy="214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3156903"/>
            <a:ext cx="5608320" cy="5673064"/>
          </a:xfrm>
        </p:spPr>
        <p:txBody>
          <a:bodyPr/>
          <a:lstStyle/>
          <a:p>
            <a:r>
              <a:rPr lang="en-US" dirty="0" smtClean="0"/>
              <a:t>In public spaces we </a:t>
            </a:r>
            <a:r>
              <a:rPr lang="en-US" b="1" dirty="0" smtClean="0"/>
              <a:t>continually</a:t>
            </a:r>
            <a:r>
              <a:rPr lang="en-US" dirty="0" smtClean="0"/>
              <a:t> make</a:t>
            </a:r>
            <a:r>
              <a:rPr lang="en-US" baseline="0" dirty="0" smtClean="0"/>
              <a:t> assumptions about access, and that is </a:t>
            </a:r>
            <a:r>
              <a:rPr lang="en-US" b="1" baseline="0" dirty="0" smtClean="0"/>
              <a:t>likely</a:t>
            </a:r>
            <a:r>
              <a:rPr lang="en-US" baseline="0" dirty="0" smtClean="0"/>
              <a:t> because we take so much of our </a:t>
            </a:r>
            <a:r>
              <a:rPr lang="en-US" b="1" baseline="0" dirty="0" smtClean="0"/>
              <a:t>own</a:t>
            </a:r>
            <a:r>
              <a:rPr lang="en-US" baseline="0" dirty="0" smtClean="0"/>
              <a:t> experience for granted. E.g.,</a:t>
            </a:r>
            <a:r>
              <a:rPr lang="en-US" dirty="0" smtClean="0"/>
              <a:t> you may </a:t>
            </a:r>
            <a:r>
              <a:rPr lang="en-US" b="1" dirty="0" smtClean="0"/>
              <a:t>assume</a:t>
            </a:r>
            <a:r>
              <a:rPr lang="en-US" dirty="0" smtClean="0"/>
              <a:t> that a person with a disability would </a:t>
            </a:r>
            <a:r>
              <a:rPr lang="en-US" b="1" dirty="0" smtClean="0"/>
              <a:t>not</a:t>
            </a:r>
            <a:r>
              <a:rPr lang="en-US" dirty="0" smtClean="0"/>
              <a:t> be alone.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When we talk about the </a:t>
            </a:r>
            <a:r>
              <a:rPr lang="en-US" b="1" baseline="0" dirty="0" smtClean="0"/>
              <a:t>notion</a:t>
            </a:r>
            <a:r>
              <a:rPr lang="en-US" baseline="0" dirty="0" smtClean="0"/>
              <a:t> of accessibility, it is often in the </a:t>
            </a:r>
            <a:r>
              <a:rPr lang="en-US" b="1" baseline="0" dirty="0" smtClean="0"/>
              <a:t>context</a:t>
            </a:r>
            <a:r>
              <a:rPr lang="en-US" baseline="0" dirty="0" smtClean="0"/>
              <a:t> of making something accessible </a:t>
            </a:r>
            <a:r>
              <a:rPr lang="en-US" b="1" baseline="0" dirty="0" smtClean="0"/>
              <a:t>after</a:t>
            </a:r>
            <a:r>
              <a:rPr lang="en-US" baseline="0" dirty="0" smtClean="0"/>
              <a:t> the fact, which means that we may make </a:t>
            </a:r>
            <a:r>
              <a:rPr lang="en-US" b="1" baseline="0" dirty="0" smtClean="0"/>
              <a:t>assumptions</a:t>
            </a:r>
            <a:r>
              <a:rPr lang="en-US" baseline="0" dirty="0" smtClean="0"/>
              <a:t> about use that are</a:t>
            </a:r>
            <a:r>
              <a:rPr lang="en-US" dirty="0" smtClean="0"/>
              <a:t> </a:t>
            </a:r>
            <a:r>
              <a:rPr lang="en-US" b="1" dirty="0" smtClean="0"/>
              <a:t>difficult</a:t>
            </a:r>
            <a:r>
              <a:rPr lang="en-US" dirty="0" smtClean="0"/>
              <a:t> to understand unless you experience them </a:t>
            </a:r>
            <a:r>
              <a:rPr lang="en-US" b="1" dirty="0" smtClean="0"/>
              <a:t>yourself</a:t>
            </a:r>
            <a:r>
              <a:rPr lang="en-US" dirty="0" smtClean="0"/>
              <a:t>. In retrofitting an </a:t>
            </a:r>
            <a:r>
              <a:rPr lang="en-US" b="1" dirty="0" smtClean="0"/>
              <a:t>existing</a:t>
            </a:r>
            <a:r>
              <a:rPr lang="en-US" dirty="0" smtClean="0"/>
              <a:t> design, we are somewhat </a:t>
            </a:r>
            <a:r>
              <a:rPr lang="en-US" b="1" dirty="0" smtClean="0"/>
              <a:t>bound</a:t>
            </a:r>
            <a:r>
              <a:rPr lang="en-US" dirty="0" smtClean="0"/>
              <a:t> by the constraints that the design provides, which means that </a:t>
            </a:r>
            <a:r>
              <a:rPr lang="en-US" b="1" dirty="0" smtClean="0"/>
              <a:t>decisions</a:t>
            </a:r>
            <a:r>
              <a:rPr lang="en-US" dirty="0" smtClean="0"/>
              <a:t> about accessibility will be </a:t>
            </a:r>
            <a:r>
              <a:rPr lang="en-US" b="1" dirty="0" smtClean="0"/>
              <a:t>biased</a:t>
            </a:r>
            <a:r>
              <a:rPr lang="en-US" dirty="0" smtClean="0"/>
              <a:t> towards the design it sits </a:t>
            </a:r>
            <a:r>
              <a:rPr lang="en-US" b="1" dirty="0" smtClean="0"/>
              <a:t>on top of</a:t>
            </a:r>
            <a:r>
              <a:rPr lang="en-US" dirty="0" smtClean="0"/>
              <a:t>, and not </a:t>
            </a:r>
            <a:r>
              <a:rPr lang="en-US" b="1" dirty="0" smtClean="0"/>
              <a:t>necessarily</a:t>
            </a:r>
            <a:r>
              <a:rPr lang="en-US" dirty="0" smtClean="0"/>
              <a:t> its actual usability.</a:t>
            </a:r>
          </a:p>
          <a:p>
            <a:endParaRPr lang="en-US" dirty="0"/>
          </a:p>
          <a:p>
            <a:r>
              <a:rPr lang="en-US" dirty="0" smtClean="0"/>
              <a:t>Which </a:t>
            </a:r>
            <a:r>
              <a:rPr lang="en-US" b="1" dirty="0" smtClean="0"/>
              <a:t>leads</a:t>
            </a:r>
            <a:r>
              <a:rPr lang="en-US" dirty="0" smtClean="0"/>
              <a:t> us to online. So much of our government’s service and program </a:t>
            </a:r>
            <a:r>
              <a:rPr lang="en-US" b="1" dirty="0" smtClean="0"/>
              <a:t>delivery</a:t>
            </a:r>
            <a:r>
              <a:rPr lang="en-US" dirty="0" smtClean="0"/>
              <a:t> happens online nowadays that sites such as </a:t>
            </a:r>
            <a:r>
              <a:rPr lang="en-US" b="1" dirty="0" err="1" smtClean="0"/>
              <a:t>Canada.ca</a:t>
            </a:r>
            <a:r>
              <a:rPr lang="en-US" b="1" dirty="0" smtClean="0"/>
              <a:t> </a:t>
            </a:r>
            <a:r>
              <a:rPr lang="en-US" dirty="0" smtClean="0"/>
              <a:t>could almost be considered public spaces </a:t>
            </a:r>
            <a:r>
              <a:rPr lang="en-US" b="1" dirty="0" smtClean="0"/>
              <a:t>online</a:t>
            </a:r>
            <a:r>
              <a:rPr lang="en-US" dirty="0" smtClean="0"/>
              <a:t>. Without appropriate access for people with </a:t>
            </a:r>
            <a:r>
              <a:rPr lang="en-US" b="1" dirty="0" smtClean="0"/>
              <a:t>different</a:t>
            </a:r>
            <a:r>
              <a:rPr lang="en-US" dirty="0" smtClean="0"/>
              <a:t> </a:t>
            </a:r>
            <a:r>
              <a:rPr lang="en-US" b="1" dirty="0" smtClean="0"/>
              <a:t>requirements</a:t>
            </a:r>
            <a:r>
              <a:rPr lang="en-US" dirty="0" smtClean="0"/>
              <a:t>, we could be preventing people with disabilities from accessing programs and </a:t>
            </a:r>
            <a:r>
              <a:rPr lang="en-US" b="1" dirty="0" smtClean="0"/>
              <a:t>services</a:t>
            </a:r>
            <a:r>
              <a:rPr lang="en-US" dirty="0" smtClean="0"/>
              <a:t> that they are entitled to, with the same level of </a:t>
            </a:r>
            <a:r>
              <a:rPr lang="en-US" b="1" dirty="0" smtClean="0"/>
              <a:t>convenience</a:t>
            </a:r>
            <a:r>
              <a:rPr lang="en-US" dirty="0" smtClean="0"/>
              <a:t> as ”able” people. In 2012, the </a:t>
            </a:r>
            <a:r>
              <a:rPr lang="en-US" dirty="0" err="1" smtClean="0"/>
              <a:t>Jodhan</a:t>
            </a:r>
            <a:r>
              <a:rPr lang="en-US" dirty="0" smtClean="0"/>
              <a:t> case made sure that any </a:t>
            </a:r>
            <a:r>
              <a:rPr lang="en-US" b="1" dirty="0" smtClean="0"/>
              <a:t>public-facing </a:t>
            </a:r>
            <a:r>
              <a:rPr lang="en-US" dirty="0" smtClean="0"/>
              <a:t>GC site would become accessible. </a:t>
            </a:r>
            <a:r>
              <a:rPr lang="en-US" b="1" dirty="0" smtClean="0"/>
              <a:t>However</a:t>
            </a:r>
            <a:r>
              <a:rPr lang="en-US" dirty="0" smtClean="0"/>
              <a:t>, due to low funding and resources, the GC managed to meet the </a:t>
            </a:r>
            <a:r>
              <a:rPr lang="en-US" b="1" i="1" dirty="0" smtClean="0"/>
              <a:t>minimum</a:t>
            </a:r>
            <a:r>
              <a:rPr lang="en-US" dirty="0" smtClean="0"/>
              <a:t> requirements for accessibility. This means that in </a:t>
            </a:r>
            <a:r>
              <a:rPr lang="en-US" b="1" dirty="0" smtClean="0"/>
              <a:t>certain</a:t>
            </a:r>
            <a:r>
              <a:rPr lang="en-US" dirty="0" smtClean="0"/>
              <a:t> cases, a person with a </a:t>
            </a:r>
            <a:r>
              <a:rPr lang="en-US" b="1" dirty="0" smtClean="0"/>
              <a:t>screen</a:t>
            </a:r>
            <a:r>
              <a:rPr lang="en-US" dirty="0" smtClean="0"/>
              <a:t> reader would have to click a </a:t>
            </a:r>
            <a:r>
              <a:rPr lang="en-US" b="1" dirty="0" smtClean="0"/>
              <a:t>down</a:t>
            </a:r>
            <a:r>
              <a:rPr lang="en-US" dirty="0" smtClean="0"/>
              <a:t> arrow 126 </a:t>
            </a:r>
            <a:r>
              <a:rPr lang="en-US" b="1" dirty="0" smtClean="0"/>
              <a:t>times</a:t>
            </a:r>
            <a:r>
              <a:rPr lang="en-US" dirty="0" smtClean="0"/>
              <a:t> to get to the content they want. We are just </a:t>
            </a:r>
            <a:r>
              <a:rPr lang="en-US" b="1" dirty="0" smtClean="0"/>
              <a:t>now</a:t>
            </a:r>
            <a:r>
              <a:rPr lang="en-US" dirty="0" smtClean="0"/>
              <a:t> starting to move towards more universal </a:t>
            </a:r>
            <a:r>
              <a:rPr lang="en-US" b="1" dirty="0" smtClean="0"/>
              <a:t>design</a:t>
            </a:r>
            <a:r>
              <a:rPr lang="en-US" dirty="0" smtClean="0"/>
              <a:t>, with a goal of creating meaningful </a:t>
            </a:r>
            <a:r>
              <a:rPr lang="en-US" b="1" dirty="0" smtClean="0"/>
              <a:t>experiences</a:t>
            </a:r>
            <a:r>
              <a:rPr lang="en-US" dirty="0" smtClean="0"/>
              <a:t> for everyone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Online shopping sites , such as amazon, could </a:t>
            </a:r>
            <a:r>
              <a:rPr lang="en-US" b="1" dirty="0" smtClean="0"/>
              <a:t>also</a:t>
            </a:r>
            <a:r>
              <a:rPr lang="en-US" dirty="0" smtClean="0"/>
              <a:t> be considered a kind of public online space. </a:t>
            </a:r>
            <a:r>
              <a:rPr lang="en-US" b="1" dirty="0" smtClean="0"/>
              <a:t>But</a:t>
            </a:r>
            <a:r>
              <a:rPr lang="en-US" dirty="0" smtClean="0"/>
              <a:t>, what  if you are a person that suffers from </a:t>
            </a:r>
            <a:r>
              <a:rPr lang="en-US" b="1" dirty="0" smtClean="0"/>
              <a:t>dyslexia</a:t>
            </a:r>
            <a:r>
              <a:rPr lang="en-US" dirty="0" smtClean="0"/>
              <a:t>? You may find it difficult to </a:t>
            </a:r>
            <a:r>
              <a:rPr lang="en-US" b="1" dirty="0" smtClean="0"/>
              <a:t>shop,</a:t>
            </a:r>
            <a:r>
              <a:rPr lang="en-US" dirty="0" smtClean="0"/>
              <a:t> if the typography is not </a:t>
            </a:r>
            <a:r>
              <a:rPr lang="en-US" b="1" dirty="0" smtClean="0"/>
              <a:t>flexible</a:t>
            </a:r>
            <a:r>
              <a:rPr lang="en-US" dirty="0" smtClean="0"/>
              <a:t> or if the language is </a:t>
            </a:r>
            <a:r>
              <a:rPr lang="en-US" b="1" dirty="0" smtClean="0"/>
              <a:t>written</a:t>
            </a:r>
            <a:r>
              <a:rPr lang="en-US" dirty="0" smtClean="0"/>
              <a:t> in less-accessible ways.</a:t>
            </a:r>
          </a:p>
          <a:p>
            <a:endParaRPr lang="en-US" dirty="0"/>
          </a:p>
          <a:p>
            <a:r>
              <a:rPr lang="en-US" sz="1000" dirty="0" err="1"/>
              <a:t>Jodhan</a:t>
            </a:r>
            <a:r>
              <a:rPr lang="en-US" sz="1000" dirty="0"/>
              <a:t> Case Source: </a:t>
            </a:r>
            <a:r>
              <a:rPr lang="en-US" sz="1000" dirty="0"/>
              <a:t>(http://</a:t>
            </a:r>
            <a:r>
              <a:rPr lang="en-US" sz="1000" dirty="0" err="1"/>
              <a:t>www.ccdonline.ca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/blog/</a:t>
            </a:r>
            <a:r>
              <a:rPr lang="en-US" sz="1000" dirty="0" err="1"/>
              <a:t>jodhan</a:t>
            </a:r>
            <a:r>
              <a:rPr lang="en-US" sz="1000" dirty="0"/>
              <a:t>)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68CF7-9E7C-8040-B347-5BF0E28C7D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72C379-9A7C-4C87-A116-CBE9F58B04C5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1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5887973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shington.edu/accesscomputing/AU/after.html" TargetMode="External"/><Relationship Id="rId3" Type="http://schemas.openxmlformats.org/officeDocument/2006/relationships/hyperlink" Target="http://www.colorzilla.com/" TargetMode="External"/><Relationship Id="rId7" Type="http://schemas.openxmlformats.org/officeDocument/2006/relationships/hyperlink" Target="https://www.washington.edu/accesscomputing/AU/befor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tizenadvocacy.org/job-opportunities/" TargetMode="External"/><Relationship Id="rId5" Type="http://schemas.openxmlformats.org/officeDocument/2006/relationships/hyperlink" Target="http://www.funkify.org/" TargetMode="External"/><Relationship Id="rId4" Type="http://schemas.openxmlformats.org/officeDocument/2006/relationships/hyperlink" Target="https://webaim.org/articles/tool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z="6900" dirty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dirty="0"/>
              <a:t>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DH Topics </a:t>
            </a:r>
            <a:r>
              <a:rPr lang="mr-IN" dirty="0"/>
              <a:t>–</a:t>
            </a:r>
            <a:r>
              <a:rPr lang="en-US" dirty="0"/>
              <a:t> Fall 2017				        Presented by Álvaro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84" y="592229"/>
            <a:ext cx="4856238" cy="2472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5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Citizen Engagement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Democracy via voting</a:t>
            </a:r>
          </a:p>
          <a:p>
            <a:r>
              <a:rPr lang="en-US" dirty="0" smtClean="0"/>
              <a:t>Participation in public activities</a:t>
            </a:r>
          </a:p>
          <a:p>
            <a:r>
              <a:rPr lang="en-US" dirty="0" smtClean="0"/>
              <a:t>Employment</a:t>
            </a:r>
          </a:p>
          <a:p>
            <a:r>
              <a:rPr lang="en-US" dirty="0" smtClean="0"/>
              <a:t>Digital engagement with government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60" y="2135135"/>
            <a:ext cx="3200505" cy="32005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53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Participation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73" y="2500149"/>
            <a:ext cx="2374944" cy="20187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32" y="2500149"/>
            <a:ext cx="2681012" cy="20178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09" y="2500149"/>
            <a:ext cx="3122448" cy="20178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84" y="4981856"/>
            <a:ext cx="543922" cy="319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88" y="4981856"/>
            <a:ext cx="481699" cy="3211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15" y="4981856"/>
            <a:ext cx="531835" cy="3191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8271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</a:t>
            </a:r>
            <a:r>
              <a:rPr lang="en-US" sz="3600" smtClean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smtClean="0"/>
              <a:t>y can be contextual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6"/>
          <a:stretch/>
        </p:blipFill>
        <p:spPr>
          <a:xfrm>
            <a:off x="7211920" y="4275786"/>
            <a:ext cx="3323887" cy="15593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28"/>
          <a:stretch/>
        </p:blipFill>
        <p:spPr>
          <a:xfrm>
            <a:off x="7211919" y="2049936"/>
            <a:ext cx="3323887" cy="18137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59" y="2049936"/>
            <a:ext cx="5164428" cy="37852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One more thing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6986" y="1030309"/>
            <a:ext cx="7302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“</a:t>
            </a:r>
            <a:r>
              <a:rPr lang="en-US" sz="4800" dirty="0"/>
              <a:t>You Can’t Think About Thinking Without Thinking About Thinking About </a:t>
            </a:r>
            <a:r>
              <a:rPr lang="en-US" sz="4800" dirty="0" smtClean="0"/>
              <a:t>Something.”</a:t>
            </a:r>
          </a:p>
          <a:p>
            <a:pPr algn="r"/>
            <a:r>
              <a:rPr lang="en-US" sz="4800" i="1" dirty="0" smtClean="0"/>
              <a:t>– Seymour </a:t>
            </a:r>
            <a:r>
              <a:rPr lang="en-US" sz="4800" i="1" dirty="0" err="1" smtClean="0"/>
              <a:t>Papert</a:t>
            </a:r>
            <a:endParaRPr lang="en-US" sz="4800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092485" y="1635617"/>
            <a:ext cx="2562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i="1" dirty="0" smtClean="0"/>
              <a:t>Umm, what?!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12843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14414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plain language </a:t>
            </a:r>
            <a:r>
              <a:rPr lang="en-US" dirty="0"/>
              <a:t>(especially in academia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mr-IN" dirty="0" smtClean="0"/>
              <a:t>–</a:t>
            </a:r>
            <a:r>
              <a:rPr lang="en-US" dirty="0" smtClean="0"/>
              <a:t> Can we talk?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1"/>
          <a:stretch/>
        </p:blipFill>
        <p:spPr>
          <a:xfrm>
            <a:off x="2046287" y="2253803"/>
            <a:ext cx="3448050" cy="32056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Academic writing is not always accessible</a:t>
            </a:r>
          </a:p>
          <a:p>
            <a:r>
              <a:rPr lang="en-US" dirty="0" smtClean="0"/>
              <a:t>Construction of identities and credibility</a:t>
            </a:r>
          </a:p>
          <a:p>
            <a:r>
              <a:rPr lang="en-US" dirty="0" smtClean="0"/>
              <a:t>Assimilation and Accommodation</a:t>
            </a:r>
          </a:p>
          <a:p>
            <a:r>
              <a:rPr lang="en-US" dirty="0" smtClean="0"/>
              <a:t>What’s the deal, Shawn? Everyone?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Language</a:t>
            </a:r>
            <a:br>
              <a:rPr lang="en-US" dirty="0" smtClean="0"/>
            </a:br>
            <a:r>
              <a:rPr lang="en-US" dirty="0" smtClean="0"/>
              <a:t>- Coming back to </a:t>
            </a:r>
            <a:r>
              <a:rPr lang="en-US" dirty="0" err="1" smtClean="0"/>
              <a:t>Papert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Draw </a:t>
            </a:r>
            <a:r>
              <a:rPr lang="en-US" dirty="0"/>
              <a:t>a circle by the instructions “forward a tiny bit (in calculus language </a:t>
            </a:r>
            <a:r>
              <a:rPr lang="en-US" dirty="0" err="1"/>
              <a:t>fd</a:t>
            </a:r>
            <a:r>
              <a:rPr lang="en-US" dirty="0"/>
              <a:t> dx) right turn a tiny bit (</a:t>
            </a:r>
            <a:r>
              <a:rPr lang="en-US" dirty="0" err="1"/>
              <a:t>rt</a:t>
            </a:r>
            <a:r>
              <a:rPr lang="en-US" dirty="0"/>
              <a:t> d?) and repeat (integrate</a:t>
            </a:r>
            <a:r>
              <a:rPr lang="en-US" dirty="0" smtClean="0"/>
              <a:t>.)”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a turtle seek a distant light by “ if to the left </a:t>
            </a:r>
            <a:r>
              <a:rPr lang="en-US" dirty="0" err="1"/>
              <a:t>rt</a:t>
            </a:r>
            <a:r>
              <a:rPr lang="en-US" dirty="0"/>
              <a:t> d?, if to the right ltd A, </a:t>
            </a:r>
            <a:r>
              <a:rPr lang="en-US" dirty="0" err="1"/>
              <a:t>fd</a:t>
            </a:r>
            <a:r>
              <a:rPr lang="en-US" dirty="0"/>
              <a:t> dx, repeat.”</a:t>
            </a:r>
          </a:p>
        </p:txBody>
      </p:sp>
    </p:spTree>
    <p:extLst>
      <p:ext uri="{BB962C8B-B14F-4D97-AF65-F5344CB8AC3E}">
        <p14:creationId xmlns:p14="http://schemas.microsoft.com/office/powerpoint/2010/main" val="19419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r="259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LET’S TRY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language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50329" y="3145991"/>
            <a:ext cx="5524404" cy="25979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Jargon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active voice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everyday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Shorter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Words with less syllables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36417" y="1635377"/>
            <a:ext cx="30007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“Simplify,</a:t>
            </a:r>
          </a:p>
          <a:p>
            <a:r>
              <a:rPr lang="en-US" sz="6000" dirty="0" smtClean="0"/>
              <a:t>Simplify.”</a:t>
            </a:r>
          </a:p>
          <a:p>
            <a:pPr algn="r"/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– Thoreau</a:t>
            </a:r>
            <a:endParaRPr lang="en-US" sz="3600" i="1" dirty="0"/>
          </a:p>
        </p:txBody>
      </p:sp>
      <p:sp>
        <p:nvSpPr>
          <p:cNvPr id="5" name="Freeform 4"/>
          <p:cNvSpPr/>
          <p:nvPr/>
        </p:nvSpPr>
        <p:spPr>
          <a:xfrm rot="150265">
            <a:off x="8397025" y="1931772"/>
            <a:ext cx="2485623" cy="592487"/>
          </a:xfrm>
          <a:custGeom>
            <a:avLst/>
            <a:gdLst>
              <a:gd name="connsiteX0" fmla="*/ 0 w 2485623"/>
              <a:gd name="connsiteY0" fmla="*/ 579608 h 592487"/>
              <a:gd name="connsiteX1" fmla="*/ 51516 w 2485623"/>
              <a:gd name="connsiteY1" fmla="*/ 592487 h 592487"/>
              <a:gd name="connsiteX2" fmla="*/ 90152 w 2485623"/>
              <a:gd name="connsiteY2" fmla="*/ 579608 h 592487"/>
              <a:gd name="connsiteX3" fmla="*/ 193183 w 2485623"/>
              <a:gd name="connsiteY3" fmla="*/ 566729 h 592487"/>
              <a:gd name="connsiteX4" fmla="*/ 270457 w 2485623"/>
              <a:gd name="connsiteY4" fmla="*/ 540972 h 592487"/>
              <a:gd name="connsiteX5" fmla="*/ 321972 w 2485623"/>
              <a:gd name="connsiteY5" fmla="*/ 528093 h 592487"/>
              <a:gd name="connsiteX6" fmla="*/ 399245 w 2485623"/>
              <a:gd name="connsiteY6" fmla="*/ 502335 h 592487"/>
              <a:gd name="connsiteX7" fmla="*/ 437882 w 2485623"/>
              <a:gd name="connsiteY7" fmla="*/ 489456 h 592487"/>
              <a:gd name="connsiteX8" fmla="*/ 553792 w 2485623"/>
              <a:gd name="connsiteY8" fmla="*/ 450820 h 592487"/>
              <a:gd name="connsiteX9" fmla="*/ 592429 w 2485623"/>
              <a:gd name="connsiteY9" fmla="*/ 437941 h 592487"/>
              <a:gd name="connsiteX10" fmla="*/ 643944 w 2485623"/>
              <a:gd name="connsiteY10" fmla="*/ 425062 h 592487"/>
              <a:gd name="connsiteX11" fmla="*/ 721217 w 2485623"/>
              <a:gd name="connsiteY11" fmla="*/ 399304 h 592487"/>
              <a:gd name="connsiteX12" fmla="*/ 927279 w 2485623"/>
              <a:gd name="connsiteY12" fmla="*/ 360667 h 592487"/>
              <a:gd name="connsiteX13" fmla="*/ 1004552 w 2485623"/>
              <a:gd name="connsiteY13" fmla="*/ 347789 h 592487"/>
              <a:gd name="connsiteX14" fmla="*/ 1043189 w 2485623"/>
              <a:gd name="connsiteY14" fmla="*/ 334910 h 592487"/>
              <a:gd name="connsiteX15" fmla="*/ 1184857 w 2485623"/>
              <a:gd name="connsiteY15" fmla="*/ 309152 h 592487"/>
              <a:gd name="connsiteX16" fmla="*/ 1236372 w 2485623"/>
              <a:gd name="connsiteY16" fmla="*/ 296273 h 592487"/>
              <a:gd name="connsiteX17" fmla="*/ 1313645 w 2485623"/>
              <a:gd name="connsiteY17" fmla="*/ 283394 h 592487"/>
              <a:gd name="connsiteX18" fmla="*/ 1365161 w 2485623"/>
              <a:gd name="connsiteY18" fmla="*/ 270515 h 592487"/>
              <a:gd name="connsiteX19" fmla="*/ 1532586 w 2485623"/>
              <a:gd name="connsiteY19" fmla="*/ 244758 h 592487"/>
              <a:gd name="connsiteX20" fmla="*/ 1609860 w 2485623"/>
              <a:gd name="connsiteY20" fmla="*/ 231879 h 592487"/>
              <a:gd name="connsiteX21" fmla="*/ 1648496 w 2485623"/>
              <a:gd name="connsiteY21" fmla="*/ 219000 h 592487"/>
              <a:gd name="connsiteX22" fmla="*/ 1815921 w 2485623"/>
              <a:gd name="connsiteY22" fmla="*/ 180363 h 592487"/>
              <a:gd name="connsiteX23" fmla="*/ 1893195 w 2485623"/>
              <a:gd name="connsiteY23" fmla="*/ 154605 h 592487"/>
              <a:gd name="connsiteX24" fmla="*/ 1931831 w 2485623"/>
              <a:gd name="connsiteY24" fmla="*/ 141727 h 592487"/>
              <a:gd name="connsiteX25" fmla="*/ 2047741 w 2485623"/>
              <a:gd name="connsiteY25" fmla="*/ 115969 h 592487"/>
              <a:gd name="connsiteX26" fmla="*/ 2112136 w 2485623"/>
              <a:gd name="connsiteY26" fmla="*/ 103090 h 592487"/>
              <a:gd name="connsiteX27" fmla="*/ 2189409 w 2485623"/>
              <a:gd name="connsiteY27" fmla="*/ 77332 h 592487"/>
              <a:gd name="connsiteX28" fmla="*/ 2266682 w 2485623"/>
              <a:gd name="connsiteY28" fmla="*/ 51574 h 592487"/>
              <a:gd name="connsiteX29" fmla="*/ 2305319 w 2485623"/>
              <a:gd name="connsiteY29" fmla="*/ 38696 h 592487"/>
              <a:gd name="connsiteX30" fmla="*/ 2343955 w 2485623"/>
              <a:gd name="connsiteY30" fmla="*/ 25817 h 592487"/>
              <a:gd name="connsiteX31" fmla="*/ 2395471 w 2485623"/>
              <a:gd name="connsiteY31" fmla="*/ 12938 h 592487"/>
              <a:gd name="connsiteX32" fmla="*/ 2485623 w 2485623"/>
              <a:gd name="connsiteY32" fmla="*/ 59 h 5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85623" h="592487">
                <a:moveTo>
                  <a:pt x="0" y="579608"/>
                </a:moveTo>
                <a:cubicBezTo>
                  <a:pt x="17172" y="583901"/>
                  <a:pt x="33816" y="592487"/>
                  <a:pt x="51516" y="592487"/>
                </a:cubicBezTo>
                <a:cubicBezTo>
                  <a:pt x="65091" y="592487"/>
                  <a:pt x="76796" y="582036"/>
                  <a:pt x="90152" y="579608"/>
                </a:cubicBezTo>
                <a:cubicBezTo>
                  <a:pt x="124205" y="573417"/>
                  <a:pt x="158839" y="571022"/>
                  <a:pt x="193183" y="566729"/>
                </a:cubicBezTo>
                <a:cubicBezTo>
                  <a:pt x="218941" y="558143"/>
                  <a:pt x="244116" y="547557"/>
                  <a:pt x="270457" y="540972"/>
                </a:cubicBezTo>
                <a:cubicBezTo>
                  <a:pt x="287629" y="536679"/>
                  <a:pt x="305018" y="533179"/>
                  <a:pt x="321972" y="528093"/>
                </a:cubicBezTo>
                <a:cubicBezTo>
                  <a:pt x="347978" y="520291"/>
                  <a:pt x="373487" y="510921"/>
                  <a:pt x="399245" y="502335"/>
                </a:cubicBezTo>
                <a:lnTo>
                  <a:pt x="437882" y="489456"/>
                </a:lnTo>
                <a:lnTo>
                  <a:pt x="553792" y="450820"/>
                </a:lnTo>
                <a:cubicBezTo>
                  <a:pt x="566671" y="446527"/>
                  <a:pt x="579259" y="441234"/>
                  <a:pt x="592429" y="437941"/>
                </a:cubicBezTo>
                <a:cubicBezTo>
                  <a:pt x="609601" y="433648"/>
                  <a:pt x="626990" y="430148"/>
                  <a:pt x="643944" y="425062"/>
                </a:cubicBezTo>
                <a:cubicBezTo>
                  <a:pt x="669950" y="417260"/>
                  <a:pt x="694877" y="405889"/>
                  <a:pt x="721217" y="399304"/>
                </a:cubicBezTo>
                <a:cubicBezTo>
                  <a:pt x="823397" y="373759"/>
                  <a:pt x="755282" y="389333"/>
                  <a:pt x="927279" y="360667"/>
                </a:cubicBezTo>
                <a:lnTo>
                  <a:pt x="1004552" y="347789"/>
                </a:lnTo>
                <a:cubicBezTo>
                  <a:pt x="1017431" y="343496"/>
                  <a:pt x="1030019" y="338203"/>
                  <a:pt x="1043189" y="334910"/>
                </a:cubicBezTo>
                <a:cubicBezTo>
                  <a:pt x="1098444" y="321096"/>
                  <a:pt x="1127441" y="320635"/>
                  <a:pt x="1184857" y="309152"/>
                </a:cubicBezTo>
                <a:cubicBezTo>
                  <a:pt x="1202213" y="305681"/>
                  <a:pt x="1219016" y="299744"/>
                  <a:pt x="1236372" y="296273"/>
                </a:cubicBezTo>
                <a:cubicBezTo>
                  <a:pt x="1261978" y="291152"/>
                  <a:pt x="1288039" y="288515"/>
                  <a:pt x="1313645" y="283394"/>
                </a:cubicBezTo>
                <a:cubicBezTo>
                  <a:pt x="1331002" y="279923"/>
                  <a:pt x="1347804" y="273986"/>
                  <a:pt x="1365161" y="270515"/>
                </a:cubicBezTo>
                <a:cubicBezTo>
                  <a:pt x="1418721" y="259803"/>
                  <a:pt x="1478957" y="253008"/>
                  <a:pt x="1532586" y="244758"/>
                </a:cubicBezTo>
                <a:cubicBezTo>
                  <a:pt x="1558396" y="240787"/>
                  <a:pt x="1584102" y="236172"/>
                  <a:pt x="1609860" y="231879"/>
                </a:cubicBezTo>
                <a:cubicBezTo>
                  <a:pt x="1622739" y="227586"/>
                  <a:pt x="1635326" y="222293"/>
                  <a:pt x="1648496" y="219000"/>
                </a:cubicBezTo>
                <a:cubicBezTo>
                  <a:pt x="1730231" y="198566"/>
                  <a:pt x="1719749" y="212420"/>
                  <a:pt x="1815921" y="180363"/>
                </a:cubicBezTo>
                <a:lnTo>
                  <a:pt x="1893195" y="154605"/>
                </a:lnTo>
                <a:cubicBezTo>
                  <a:pt x="1906074" y="150312"/>
                  <a:pt x="1918519" y="144389"/>
                  <a:pt x="1931831" y="141727"/>
                </a:cubicBezTo>
                <a:cubicBezTo>
                  <a:pt x="2126051" y="102883"/>
                  <a:pt x="1884048" y="152345"/>
                  <a:pt x="2047741" y="115969"/>
                </a:cubicBezTo>
                <a:cubicBezTo>
                  <a:pt x="2069110" y="111220"/>
                  <a:pt x="2091017" y="108850"/>
                  <a:pt x="2112136" y="103090"/>
                </a:cubicBezTo>
                <a:cubicBezTo>
                  <a:pt x="2138330" y="95946"/>
                  <a:pt x="2163651" y="85918"/>
                  <a:pt x="2189409" y="77332"/>
                </a:cubicBezTo>
                <a:lnTo>
                  <a:pt x="2266682" y="51574"/>
                </a:lnTo>
                <a:lnTo>
                  <a:pt x="2305319" y="38696"/>
                </a:lnTo>
                <a:cubicBezTo>
                  <a:pt x="2318198" y="34403"/>
                  <a:pt x="2330785" y="29110"/>
                  <a:pt x="2343955" y="25817"/>
                </a:cubicBezTo>
                <a:cubicBezTo>
                  <a:pt x="2361127" y="21524"/>
                  <a:pt x="2378192" y="16778"/>
                  <a:pt x="2395471" y="12938"/>
                </a:cubicBezTo>
                <a:cubicBezTo>
                  <a:pt x="2461003" y="-1625"/>
                  <a:pt x="2440831" y="59"/>
                  <a:pt x="2485623" y="59"/>
                </a:cubicBezTo>
              </a:path>
            </a:pathLst>
          </a:custGeom>
          <a:noFill/>
          <a:ln w="10160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dirty="0"/>
              <a:t>y </a:t>
            </a:r>
            <a:r>
              <a:rPr lang="en-US" dirty="0" smtClean="0"/>
              <a:t>and compliance online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580" y="2262278"/>
            <a:ext cx="9603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2200"/>
              <a:t>A</a:t>
            </a:r>
            <a:r>
              <a:rPr lang="en-US" sz="6000" spc="2200">
                <a:solidFill>
                  <a:schemeClr val="bg1">
                    <a:lumMod val="50000"/>
                  </a:schemeClr>
                </a:solidFill>
              </a:rPr>
              <a:t>CCESSIBILIT</a:t>
            </a:r>
            <a:r>
              <a:rPr lang="en-US" sz="6000" spc="2200"/>
              <a:t>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Confused?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626507" y="2360142"/>
            <a:ext cx="7030994" cy="1271174"/>
          </a:xfrm>
          <a:prstGeom prst="bracketPair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6507" y="3211179"/>
            <a:ext cx="703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There are 11 letters between the “A” and the “Y” </a:t>
            </a:r>
          </a:p>
        </p:txBody>
      </p:sp>
      <p:sp>
        <p:nvSpPr>
          <p:cNvPr id="9" name="Down Arrow 8"/>
          <p:cNvSpPr/>
          <p:nvPr/>
        </p:nvSpPr>
        <p:spPr>
          <a:xfrm>
            <a:off x="5190534" y="3904735"/>
            <a:ext cx="1902940" cy="824435"/>
          </a:xfrm>
          <a:prstGeom prst="downArrow">
            <a:avLst>
              <a:gd name="adj1" fmla="val 68182"/>
              <a:gd name="adj2" fmla="val 6933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0367" y="4770699"/>
            <a:ext cx="9603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400">
                <a:latin typeface="+mj-lt"/>
              </a:rPr>
              <a:t>A</a:t>
            </a:r>
            <a:r>
              <a:rPr lang="en-US" sz="6600" spc="40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sz="6000" spc="400">
                <a:latin typeface="+mj-lt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200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Lenses of compliance </a:t>
            </a:r>
            <a:br>
              <a:rPr lang="en-US"/>
            </a:br>
            <a:r>
              <a:rPr lang="en-US"/>
              <a:t>for A</a:t>
            </a:r>
            <a:r>
              <a:rPr lang="en-US" sz="260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/>
              <a:t>y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906484"/>
              </p:ext>
            </p:extLst>
          </p:nvPr>
        </p:nvGraphicFramePr>
        <p:xfrm>
          <a:off x="5791633" y="798973"/>
          <a:ext cx="5666076" cy="4390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planets rarely align, so it is largely a “get as many of them to align as you can and build out from there” type of scenario.</a:t>
            </a:r>
          </a:p>
        </p:txBody>
      </p:sp>
      <p:sp>
        <p:nvSpPr>
          <p:cNvPr id="13" name="Hexagon 12"/>
          <p:cNvSpPr/>
          <p:nvPr/>
        </p:nvSpPr>
        <p:spPr>
          <a:xfrm>
            <a:off x="8439584" y="2829048"/>
            <a:ext cx="370174" cy="319116"/>
          </a:xfrm>
          <a:prstGeom prst="hexagon">
            <a:avLst/>
          </a:prstGeom>
          <a:solidFill>
            <a:srgbClr val="92D050">
              <a:alpha val="70000"/>
            </a:srgbClr>
          </a:solidFill>
          <a:ln w="19050">
            <a:solidFill>
              <a:schemeClr val="bg1">
                <a:alpha val="70000"/>
              </a:schemeClr>
            </a:solidFill>
          </a:ln>
          <a:effectLst>
            <a:outerShdw blurRad="38100" dist="38100" dir="66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3" idx="2"/>
          </p:cNvCxnSpPr>
          <p:nvPr/>
        </p:nvCxnSpPr>
        <p:spPr>
          <a:xfrm flipV="1">
            <a:off x="6963544" y="3148164"/>
            <a:ext cx="1555819" cy="212084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  <a:effectLst>
            <a:outerShdw blurRad="38100" dist="38100" dir="6000000" algn="tr" rotWithShape="0">
              <a:prstClr val="black">
                <a:alpha val="5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06291" y="5269006"/>
            <a:ext cx="165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FULL COMPLIANCE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STANDARDS CENTRAL TO WEB A</a:t>
            </a:r>
            <a:r>
              <a:rPr lang="en-US" sz="360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/>
              <a:t>y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738947"/>
              </p:ext>
            </p:extLst>
          </p:nvPr>
        </p:nvGraphicFramePr>
        <p:xfrm>
          <a:off x="1450975" y="1957130"/>
          <a:ext cx="9604375" cy="4045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91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WCAG’S 4 PRINCIPLES OF A</a:t>
            </a:r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dirty="0"/>
              <a:t>y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868754"/>
              </p:ext>
            </p:extLst>
          </p:nvPr>
        </p:nvGraphicFramePr>
        <p:xfrm>
          <a:off x="1450975" y="225996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5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dirty="0"/>
              <a:t>y </a:t>
            </a:r>
            <a:r>
              <a:rPr lang="en-US" dirty="0" smtClean="0"/>
              <a:t>challenges for mobile devices and those with disabilities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3515" y="2010878"/>
            <a:ext cx="3523914" cy="39391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Perceivable</a:t>
            </a:r>
          </a:p>
          <a:p>
            <a:r>
              <a:rPr lang="en-US" dirty="0" smtClean="0"/>
              <a:t>Improper use of colour</a:t>
            </a:r>
          </a:p>
          <a:p>
            <a:r>
              <a:rPr lang="en-US" dirty="0" smtClean="0"/>
              <a:t>Media not captioned and/or </a:t>
            </a:r>
            <a:br>
              <a:rPr lang="en-US" dirty="0" smtClean="0"/>
            </a:br>
            <a:r>
              <a:rPr lang="en-US" dirty="0" smtClean="0"/>
              <a:t>with no ALT</a:t>
            </a:r>
          </a:p>
          <a:p>
            <a:r>
              <a:rPr lang="en-US" dirty="0" smtClean="0"/>
              <a:t>Sense-bias on content </a:t>
            </a:r>
            <a:br>
              <a:rPr lang="en-US" dirty="0" smtClean="0"/>
            </a:br>
            <a:r>
              <a:rPr lang="en-US" dirty="0" smtClean="0"/>
              <a:t>(visual, auditory)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Operable</a:t>
            </a:r>
          </a:p>
          <a:p>
            <a:r>
              <a:rPr lang="en-US" dirty="0" smtClean="0"/>
              <a:t>No coherent structure to content</a:t>
            </a:r>
          </a:p>
          <a:p>
            <a:r>
              <a:rPr lang="en-US" dirty="0" smtClean="0"/>
              <a:t>Special scripting and/or plug-ins required to use/interact with content</a:t>
            </a:r>
          </a:p>
          <a:p>
            <a:r>
              <a:rPr lang="en-US" dirty="0"/>
              <a:t>P</a:t>
            </a:r>
            <a:r>
              <a:rPr lang="en-US" dirty="0" smtClean="0"/>
              <a:t>ointing device required for interaction with content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253" y="2017343"/>
            <a:ext cx="2390599" cy="3441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Understandable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Non-plain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language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Intent of interactions is unclear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Attention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thieves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Non-system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agnostic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86" y="2242698"/>
            <a:ext cx="2747906" cy="19042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3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r="259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LET’S TRY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Funkify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1"/>
            <a:ext cx="5524404" cy="2765411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 TO FUNKIFY.ORG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TO INSTALL THE CHROME PLUG-IN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ONCE IT’S INSTALLED, GO TO OTTAWA.CA, CLICK ON THE FUNKIFY ICON AND SELECT “ELDERLY ELLEN”.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TRY TO FIND OUT THE DETAILS FOR GARBAGE PICK UP WHERE YOU LIVE FOR THIS WEEK.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TRY FINDING DIFFERENT SERVICES WITH THE DIFFERENT FUNKIFY PROFILES.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6562"/>
          <a:stretch/>
        </p:blipFill>
        <p:spPr>
          <a:xfrm>
            <a:off x="8090436" y="910571"/>
            <a:ext cx="2831921" cy="1343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6562"/>
          <a:stretch/>
        </p:blipFill>
        <p:spPr>
          <a:xfrm>
            <a:off x="8090436" y="2374669"/>
            <a:ext cx="2831921" cy="1343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6562"/>
          <a:stretch/>
        </p:blipFill>
        <p:spPr>
          <a:xfrm>
            <a:off x="8090436" y="3838767"/>
            <a:ext cx="2831921" cy="13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how do we begin to </a:t>
            </a:r>
            <a:br>
              <a:rPr lang="en-US"/>
            </a:br>
            <a:r>
              <a:rPr lang="en-US"/>
              <a:t>address the issue of A</a:t>
            </a:r>
            <a:r>
              <a:rPr lang="en-US" sz="400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/>
              <a:t>y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E69714-FF22-8F45-B7C0-75273BD5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constructions of disability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DF1482-4FE1-E341-A58C-182C276D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“Othering”</a:t>
            </a:r>
          </a:p>
          <a:p>
            <a:pPr lvl="1"/>
            <a:r>
              <a:rPr lang="en-US" dirty="0" smtClean="0"/>
              <a:t>Content </a:t>
            </a:r>
            <a:r>
              <a:rPr lang="en-US" dirty="0"/>
              <a:t>vs. </a:t>
            </a:r>
            <a:r>
              <a:rPr lang="en-US" dirty="0" smtClean="0"/>
              <a:t>container</a:t>
            </a:r>
          </a:p>
          <a:p>
            <a:r>
              <a:rPr lang="en-US" dirty="0" smtClean="0"/>
              <a:t>From disabled to diff-abled</a:t>
            </a:r>
          </a:p>
          <a:p>
            <a:r>
              <a:rPr lang="en-US" dirty="0" smtClean="0"/>
              <a:t>Not every situation is appropriate </a:t>
            </a:r>
            <a:br>
              <a:rPr lang="en-US" dirty="0" smtClean="0"/>
            </a:br>
            <a:r>
              <a:rPr lang="en-US" dirty="0" smtClean="0"/>
              <a:t>for every person.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826"/>
            <a:ext cx="4645025" cy="30954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41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345440"/>
            <a:ext cx="9712960" cy="55067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1625600" y="3083562"/>
            <a:ext cx="9204960" cy="106910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8800" y="3223320"/>
            <a:ext cx="8839200" cy="6781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i="1">
                <a:latin typeface="Calibri" charset="0"/>
                <a:ea typeface="Calibri" charset="0"/>
                <a:cs typeface="Calibri" charset="0"/>
              </a:rPr>
              <a:t>Design</a:t>
            </a:r>
            <a:r>
              <a:rPr lang="en-US" sz="3600" b="1">
                <a:latin typeface="Calibri" charset="0"/>
                <a:ea typeface="Calibri" charset="0"/>
                <a:cs typeface="Calibri" charset="0"/>
              </a:rPr>
              <a:t> = Purpose + Planning + Intention</a:t>
            </a:r>
          </a:p>
        </p:txBody>
      </p:sp>
    </p:spTree>
    <p:extLst>
      <p:ext uri="{BB962C8B-B14F-4D97-AF65-F5344CB8AC3E}">
        <p14:creationId xmlns:p14="http://schemas.microsoft.com/office/powerpoint/2010/main" val="4140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Ind.ie’s</a:t>
            </a:r>
            <a:r>
              <a:rPr lang="en-US" dirty="0" smtClean="0"/>
              <a:t> Ethical </a:t>
            </a:r>
            <a:r>
              <a:rPr lang="en-US" dirty="0"/>
              <a:t>Design Manifesto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796589" cy="2747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about </a:t>
            </a:r>
            <a:r>
              <a:rPr lang="en-US" dirty="0" smtClean="0"/>
              <a:t>diverse groups of </a:t>
            </a:r>
            <a:r>
              <a:rPr lang="en-US" dirty="0"/>
              <a:t>people coming together and designing for themselves.</a:t>
            </a:r>
          </a:p>
          <a:p>
            <a:r>
              <a:rPr lang="en-US" dirty="0"/>
              <a:t>When we design in this way, we have the ability to minimize the notion of the “other”, because we are doing it all together.</a:t>
            </a:r>
          </a:p>
          <a:p>
            <a:r>
              <a:rPr lang="en-US" dirty="0" err="1"/>
              <a:t>Ind.ie</a:t>
            </a:r>
            <a:r>
              <a:rPr lang="en-US" dirty="0"/>
              <a:t>/ethical-design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15039" r="11925" b="27550"/>
          <a:stretch/>
        </p:blipFill>
        <p:spPr>
          <a:xfrm>
            <a:off x="5480346" y="1512976"/>
            <a:ext cx="6011361" cy="40750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1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accessibility?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 smtClean="0"/>
              <a:t>Could it be as simple as saying, it’s the </a:t>
            </a:r>
            <a:r>
              <a:rPr lang="en-US" sz="6000" i="1" dirty="0" smtClean="0"/>
              <a:t>ability to access</a:t>
            </a:r>
            <a:r>
              <a:rPr lang="en-US" sz="6000" dirty="0" smtClean="0"/>
              <a:t>, and everything </a:t>
            </a:r>
            <a:r>
              <a:rPr lang="en-US" sz="6000" i="1" dirty="0" smtClean="0"/>
              <a:t>that</a:t>
            </a:r>
            <a:r>
              <a:rPr lang="en-US" sz="6000" dirty="0" smtClean="0"/>
              <a:t> entails?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556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30616" t="15931" r="30959" b="35832"/>
          <a:stretch/>
        </p:blipFill>
        <p:spPr>
          <a:xfrm>
            <a:off x="2206668" y="338203"/>
            <a:ext cx="7778663" cy="54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6058" y="798974"/>
            <a:ext cx="4821503" cy="44427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dirty="0"/>
              <a:t>If we want realistic stories we need diverse stories</a:t>
            </a:r>
            <a:r>
              <a:rPr lang="en-US" sz="4800" dirty="0" smtClean="0"/>
              <a:t>.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 algn="r">
              <a:buNone/>
            </a:pPr>
            <a:r>
              <a:rPr lang="en-US" sz="3200" i="1" dirty="0" smtClean="0"/>
              <a:t>– Kirsten </a:t>
            </a:r>
            <a:r>
              <a:rPr lang="en-US" sz="3200" i="1" dirty="0" err="1" smtClean="0"/>
              <a:t>Bussiere</a:t>
            </a:r>
            <a:endParaRPr lang="en-US" sz="32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is a BIG topic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Impact on digital is </a:t>
            </a:r>
            <a:br>
              <a:rPr lang="en-US" dirty="0" smtClean="0"/>
            </a:br>
            <a:r>
              <a:rPr lang="en-US" dirty="0" smtClean="0"/>
              <a:t>not always direct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It’s about the human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Universal design by universal designers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3524" y="0"/>
            <a:ext cx="14962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 rot="10800000">
            <a:off x="10343527" y="1254766"/>
            <a:ext cx="14962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6260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94890" y="386741"/>
            <a:ext cx="14962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Food</a:t>
            </a:r>
            <a:br>
              <a:rPr lang="en-US" dirty="0"/>
            </a:br>
            <a:r>
              <a:rPr lang="en-US" dirty="0"/>
              <a:t>for thought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23827" y="798974"/>
            <a:ext cx="4123973" cy="52416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What if the first question we asked was, </a:t>
            </a:r>
            <a:r>
              <a:rPr lang="en-US" sz="2800" i="1" dirty="0"/>
              <a:t>“What is so unique about this situation that </a:t>
            </a:r>
            <a:r>
              <a:rPr lang="en-US" sz="2800" i="1" dirty="0" smtClean="0"/>
              <a:t>it </a:t>
            </a:r>
            <a:r>
              <a:rPr lang="en-US" sz="2800" i="1" dirty="0"/>
              <a:t>justifies exclusion?” </a:t>
            </a:r>
            <a:r>
              <a:rPr lang="en-US" sz="2800" dirty="0"/>
              <a:t>instead of, </a:t>
            </a:r>
            <a:r>
              <a:rPr lang="en-US" sz="2800" i="1" dirty="0"/>
              <a:t>“How much does it cost to make it accessible?”</a:t>
            </a:r>
          </a:p>
          <a:p>
            <a:pPr marL="0" indent="0" algn="r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i="1" dirty="0"/>
              <a:t>-- Dr. Scott Rains,  Social Change Agent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0800000">
            <a:off x="10406329" y="2384462"/>
            <a:ext cx="14962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425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/>
      <p:bldP spid="7" grpId="0" build="p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Cool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http://www.colorzilla.com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https://webaim.org/articles/tools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- Good overview of evaluation tools</a:t>
            </a:r>
          </a:p>
          <a:p>
            <a:r>
              <a:rPr lang="en-US" dirty="0">
                <a:hlinkClick r:id="rId5"/>
              </a:rPr>
              <a:t>http://www.funkify.org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- Disability simulator plug-in for Chrome</a:t>
            </a:r>
          </a:p>
          <a:p>
            <a:r>
              <a:rPr lang="en-US" dirty="0">
                <a:hlinkClick r:id="rId6"/>
              </a:rPr>
              <a:t>https://www.citizenadvocacy.org/job-opportunities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- local support group</a:t>
            </a:r>
          </a:p>
          <a:p>
            <a:r>
              <a:rPr lang="en-US" dirty="0" smtClean="0"/>
              <a:t>Accessibility U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www.washington.edu/accesscomputing/AU/before.html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www.washington.edu/accesscomputing/AU/after.html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are popular, so let’s have a go.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67" y="2327662"/>
            <a:ext cx="3387206" cy="17827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try defining it in these contexts:</a:t>
            </a:r>
          </a:p>
          <a:p>
            <a:r>
              <a:rPr lang="en-US" dirty="0"/>
              <a:t>General terms</a:t>
            </a:r>
          </a:p>
          <a:p>
            <a:pPr lvl="1"/>
            <a:r>
              <a:rPr lang="en-US" dirty="0"/>
              <a:t>Define it</a:t>
            </a:r>
          </a:p>
          <a:p>
            <a:pPr lvl="1"/>
            <a:r>
              <a:rPr lang="en-US" dirty="0"/>
              <a:t>What does it include? Not include?</a:t>
            </a:r>
          </a:p>
          <a:p>
            <a:r>
              <a:rPr lang="en-US" dirty="0"/>
              <a:t>Digital terms</a:t>
            </a:r>
          </a:p>
          <a:p>
            <a:pPr lvl="1"/>
            <a:r>
              <a:rPr lang="en-US" dirty="0"/>
              <a:t>Define it</a:t>
            </a:r>
          </a:p>
          <a:p>
            <a:pPr lvl="1"/>
            <a:r>
              <a:rPr lang="en-US" dirty="0"/>
              <a:t>What does it include? Not include?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347" y="321276"/>
            <a:ext cx="11479426" cy="55358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Biases and stereotypes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64" b="2021"/>
          <a:stretch/>
        </p:blipFill>
        <p:spPr>
          <a:xfrm>
            <a:off x="1596655" y="2261937"/>
            <a:ext cx="4645025" cy="29958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562626" y="2017343"/>
                <a:ext cx="4645152" cy="3441520"/>
              </a:xfrm>
            </p:spPr>
            <p:txBody>
              <a:bodyPr/>
              <a:lstStyle/>
              <a:p>
                <a:r>
                  <a:rPr lang="en-US" dirty="0" smtClean="0"/>
                  <a:t>Ableism</a:t>
                </a:r>
              </a:p>
              <a:p>
                <a:r>
                  <a:rPr lang="en-US" dirty="0" smtClean="0"/>
                  <a:t>Disabled = Broken?</a:t>
                </a:r>
              </a:p>
              <a:p>
                <a:r>
                  <a:rPr lang="en-US" dirty="0" smtClean="0"/>
                  <a:t>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CA" dirty="0" smtClean="0">
                    <a:ea typeface="Cambria Math" charset="0"/>
                    <a:cs typeface="Cambria Math" charset="0"/>
                  </a:rPr>
                  <a:t> Disability?</a:t>
                </a:r>
              </a:p>
              <a:p>
                <a:r>
                  <a:rPr lang="en-CA" dirty="0" smtClean="0">
                    <a:ea typeface="Cambria Math" charset="0"/>
                    <a:cs typeface="Cambria Math" charset="0"/>
                  </a:rPr>
                  <a:t>Assistive vs. Adaptive</a:t>
                </a:r>
              </a:p>
              <a:p>
                <a:endParaRPr lang="en-CA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62626" y="2017343"/>
                <a:ext cx="4645152" cy="3441520"/>
              </a:xfrm>
              <a:blipFill rotWithShape="0">
                <a:blip r:embed="rId5"/>
                <a:stretch>
                  <a:fillRect l="-118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2822" y="2389221"/>
            <a:ext cx="7585428" cy="3058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i="1" spc="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we compartmentalize accessibility, we allow ourselves to prioritize its execution in certain contexts over others, which means that </a:t>
            </a:r>
            <a:r>
              <a:rPr lang="en-US" sz="2600" i="1" spc="2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are not creating a consistent life experience for anyone</a:t>
            </a:r>
            <a:r>
              <a:rPr lang="en-US" sz="2600" i="1" spc="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If we were to embrace </a:t>
            </a:r>
            <a:r>
              <a:rPr lang="en-US" sz="2600" i="1" spc="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universal design </a:t>
            </a:r>
            <a:r>
              <a:rPr lang="en-US" sz="2600" i="1" spc="2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everywhere, we could start to </a:t>
            </a:r>
            <a:r>
              <a:rPr lang="en-US" sz="2600" i="1" spc="2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create </a:t>
            </a:r>
            <a:r>
              <a:rPr lang="en-US" sz="2600" i="1" spc="2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consistency of experience that is more inclusive by </a:t>
            </a:r>
            <a:r>
              <a:rPr lang="en-US" sz="2600" i="1" spc="2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default.</a:t>
            </a:r>
            <a:endParaRPr lang="en-US" sz="2600" i="1" spc="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0015" y="1676869"/>
            <a:ext cx="1496297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  <p:sp>
        <p:nvSpPr>
          <p:cNvPr id="5" name="TextBox 4"/>
          <p:cNvSpPr txBox="1"/>
          <p:nvPr/>
        </p:nvSpPr>
        <p:spPr>
          <a:xfrm rot="10800000">
            <a:off x="9537064" y="3652952"/>
            <a:ext cx="14962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i="1" spc="-4400" dirty="0">
                <a:solidFill>
                  <a:srgbClr val="0070C0">
                    <a:alpha val="30000"/>
                  </a:srgbClr>
                </a:solidFill>
                <a:latin typeface="Century Schoolbook" charset="0"/>
                <a:ea typeface="Century Schoolbook" charset="0"/>
                <a:cs typeface="Century Schoolbook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971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/>
              <a:t>A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dirty="0"/>
              <a:t>y impact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288" y="786763"/>
            <a:ext cx="9605635" cy="1059305"/>
          </a:xfrm>
        </p:spPr>
        <p:txBody>
          <a:bodyPr/>
          <a:lstStyle/>
          <a:p>
            <a:r>
              <a:rPr lang="en-US" dirty="0"/>
              <a:t>Public </a:t>
            </a:r>
            <a:r>
              <a:rPr lang="en-US" dirty="0" smtClean="0"/>
              <a:t>spaces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97" y="2227058"/>
            <a:ext cx="4887187" cy="36653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585655" y="2017343"/>
            <a:ext cx="3473267" cy="3441520"/>
          </a:xfrm>
        </p:spPr>
        <p:txBody>
          <a:bodyPr/>
          <a:lstStyle/>
          <a:p>
            <a:r>
              <a:rPr lang="en-US" dirty="0" smtClean="0"/>
              <a:t>Assumptions about access</a:t>
            </a:r>
          </a:p>
          <a:p>
            <a:r>
              <a:rPr lang="en-US" dirty="0" smtClean="0"/>
              <a:t>Accessibility = Retrofit</a:t>
            </a:r>
          </a:p>
          <a:p>
            <a:r>
              <a:rPr lang="en-US" dirty="0" smtClean="0"/>
              <a:t>Government online is a kind of public space</a:t>
            </a:r>
          </a:p>
          <a:p>
            <a:r>
              <a:rPr lang="en-US" dirty="0" smtClean="0"/>
              <a:t>Online Shopping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82" y="2227058"/>
            <a:ext cx="2736416" cy="36492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7" y="2227058"/>
            <a:ext cx="5716766" cy="32156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7" y="2233959"/>
            <a:ext cx="5716766" cy="17551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5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2556</TotalTime>
  <Words>4520</Words>
  <Application>Microsoft Office PowerPoint</Application>
  <PresentationFormat>Widescreen</PresentationFormat>
  <Paragraphs>402</Paragraphs>
  <Slides>33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Century Schoolbook</vt:lpstr>
      <vt:lpstr>Gill Sans MT</vt:lpstr>
      <vt:lpstr>Mangal</vt:lpstr>
      <vt:lpstr>Gallery</vt:lpstr>
      <vt:lpstr>A11y</vt:lpstr>
      <vt:lpstr>Confused?</vt:lpstr>
      <vt:lpstr>What is accessibility?</vt:lpstr>
      <vt:lpstr>Definitions are popular, so let’s have a go. </vt:lpstr>
      <vt:lpstr>PowerPoint Presentation</vt:lpstr>
      <vt:lpstr>Biases and stereotypes</vt:lpstr>
      <vt:lpstr>A realization</vt:lpstr>
      <vt:lpstr>Where does A11y impact?</vt:lpstr>
      <vt:lpstr>Public spaces</vt:lpstr>
      <vt:lpstr>Citizen Engagement</vt:lpstr>
      <vt:lpstr>Social Participation</vt:lpstr>
      <vt:lpstr>A11y can be contextual</vt:lpstr>
      <vt:lpstr>Oh, and One more thing…</vt:lpstr>
      <vt:lpstr>PowerPoint Presentation</vt:lpstr>
      <vt:lpstr>plain language (especially in academia) – Can we talk? </vt:lpstr>
      <vt:lpstr>Plain Language - Coming back to Papert</vt:lpstr>
      <vt:lpstr>Activity</vt:lpstr>
      <vt:lpstr>Plain language</vt:lpstr>
      <vt:lpstr>A11y and compliance online</vt:lpstr>
      <vt:lpstr>Lenses of compliance  for A11y </vt:lpstr>
      <vt:lpstr>CURRENT STANDARDS CENTRAL TO WEB A11y </vt:lpstr>
      <vt:lpstr>WCAG’S 4 PRINCIPLES OF A11y </vt:lpstr>
      <vt:lpstr>Case Study – A11y challenges for mobile devices and those with disabilities</vt:lpstr>
      <vt:lpstr>Activity</vt:lpstr>
      <vt:lpstr>Funkify</vt:lpstr>
      <vt:lpstr>So, how do we begin to  address the issue of A11y ?</vt:lpstr>
      <vt:lpstr>Social constructions of disability </vt:lpstr>
      <vt:lpstr>PowerPoint Presentation</vt:lpstr>
      <vt:lpstr>Ind.ie’s Ethical Design Manifesto</vt:lpstr>
      <vt:lpstr>PowerPoint Presentation</vt:lpstr>
      <vt:lpstr>wrapping up</vt:lpstr>
      <vt:lpstr>Parting Food for thought</vt:lpstr>
      <vt:lpstr>Some Cool 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A11y</dc:title>
  <dc:creator>Alvaro Vargas</dc:creator>
  <cp:lastModifiedBy>Alvaro Vargas</cp:lastModifiedBy>
  <cp:revision>269</cp:revision>
  <cp:lastPrinted>2017-11-28T17:56:20Z</cp:lastPrinted>
  <dcterms:created xsi:type="dcterms:W3CDTF">2017-11-21T23:25:47Z</dcterms:created>
  <dcterms:modified xsi:type="dcterms:W3CDTF">2017-11-28T17:58:05Z</dcterms:modified>
</cp:coreProperties>
</file>